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6"/>
  </p:notesMasterIdLst>
  <p:sldIdLst>
    <p:sldId id="256" r:id="rId2"/>
    <p:sldId id="273" r:id="rId3"/>
    <p:sldId id="259" r:id="rId4"/>
    <p:sldId id="279" r:id="rId5"/>
    <p:sldId id="280" r:id="rId6"/>
    <p:sldId id="281" r:id="rId7"/>
    <p:sldId id="271" r:id="rId8"/>
    <p:sldId id="272" r:id="rId9"/>
    <p:sldId id="282" r:id="rId10"/>
    <p:sldId id="277" r:id="rId11"/>
    <p:sldId id="283" r:id="rId12"/>
    <p:sldId id="275" r:id="rId13"/>
    <p:sldId id="276" r:id="rId14"/>
    <p:sldId id="278" r:id="rId15"/>
    <p:sldId id="264" r:id="rId16"/>
    <p:sldId id="266" r:id="rId17"/>
    <p:sldId id="267" r:id="rId18"/>
    <p:sldId id="268" r:id="rId19"/>
    <p:sldId id="269" r:id="rId20"/>
    <p:sldId id="270" r:id="rId21"/>
    <p:sldId id="260" r:id="rId22"/>
    <p:sldId id="263" r:id="rId23"/>
    <p:sldId id="261" r:id="rId24"/>
    <p:sldId id="262" r:id="rId25"/>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05" autoAdjust="0"/>
    <p:restoredTop sz="94669" autoAdjust="0"/>
  </p:normalViewPr>
  <p:slideViewPr>
    <p:cSldViewPr snapToGrid="0">
      <p:cViewPr varScale="1">
        <p:scale>
          <a:sx n="125" d="100"/>
          <a:sy n="125" d="100"/>
        </p:scale>
        <p:origin x="178" y="91"/>
      </p:cViewPr>
      <p:guideLst/>
    </p:cSldViewPr>
  </p:slideViewPr>
  <p:outlineViewPr>
    <p:cViewPr>
      <p:scale>
        <a:sx n="33" d="100"/>
        <a:sy n="33" d="100"/>
      </p:scale>
      <p:origin x="0" y="-787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1044;&#1086;&#1082;&#1091;&#1084;&#1077;&#1085;&#1090;&#1099;%20&#1080;%20&#1092;&#1072;&#1081;&#1083;&#1099;\&#1060;&#1086;&#1085;&#1076;\&#1086;&#1090;&#1095;&#1077;&#1090;&#1085;&#1086;&#1089;&#1090;&#1100;\&#1053;&#1058;&#1054;%201%20&#1101;&#1090;&#1072;&#1087;\&#1057;&#1074;&#1086;&#1076;&#1085;&#1099;&#1077;%20&#1088;&#1077;&#1079;&#1091;&#1083;&#1100;&#1090;&#1072;&#1090;&#1099;.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Лист1!$I$99</c:f>
              <c:strCache>
                <c:ptCount val="1"/>
                <c:pt idx="0">
                  <c:v>Эксперт</c:v>
                </c:pt>
              </c:strCache>
            </c:strRef>
          </c:tx>
          <c:spPr>
            <a:gradFill flip="none" rotWithShape="1">
              <a:gsLst>
                <a:gs pos="0">
                  <a:schemeClr val="accent1">
                    <a:lumMod val="89000"/>
                  </a:schemeClr>
                </a:gs>
                <a:gs pos="38000">
                  <a:schemeClr val="accent1">
                    <a:lumMod val="89000"/>
                  </a:schemeClr>
                </a:gs>
                <a:gs pos="69000">
                  <a:schemeClr val="accent1">
                    <a:lumMod val="75000"/>
                  </a:schemeClr>
                </a:gs>
                <a:gs pos="97000">
                  <a:schemeClr val="accent1">
                    <a:lumMod val="70000"/>
                  </a:schemeClr>
                </a:gs>
              </a:gsLst>
              <a:lin ang="16200000" scaled="1"/>
              <a:tileRect/>
            </a:gra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dk1"/>
                    </a:solidFill>
                    <a:latin typeface="+mn-lt"/>
                    <a:ea typeface="+mn-ea"/>
                    <a:cs typeface="+mn-cs"/>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Лист1!$B$33:$H$33</c:f>
              <c:strCache>
                <c:ptCount val="7"/>
                <c:pt idx="0">
                  <c:v>Общая</c:v>
                </c:pt>
                <c:pt idx="1">
                  <c:v>left_kidney</c:v>
                </c:pt>
                <c:pt idx="2">
                  <c:v>stone</c:v>
                </c:pt>
                <c:pt idx="3">
                  <c:v>right_kidney</c:v>
                </c:pt>
                <c:pt idx="4">
                  <c:v>left_kidney_pieloectasy</c:v>
                </c:pt>
                <c:pt idx="5">
                  <c:v>right_kidney_pieloectasy</c:v>
                </c:pt>
                <c:pt idx="6">
                  <c:v>staghorn_stones</c:v>
                </c:pt>
              </c:strCache>
            </c:strRef>
          </c:cat>
          <c:val>
            <c:numRef>
              <c:f>Лист1!$B$99:$H$99</c:f>
              <c:numCache>
                <c:formatCode>0.000</c:formatCode>
                <c:ptCount val="7"/>
                <c:pt idx="0" formatCode="General">
                  <c:v>0.997</c:v>
                </c:pt>
                <c:pt idx="1">
                  <c:v>0.99908730158571424</c:v>
                </c:pt>
                <c:pt idx="2">
                  <c:v>0.99508928571428579</c:v>
                </c:pt>
                <c:pt idx="3">
                  <c:v>0.99468013468013483</c:v>
                </c:pt>
                <c:pt idx="4">
                  <c:v>0.99833333333333341</c:v>
                </c:pt>
                <c:pt idx="5">
                  <c:v>0.99850000000000005</c:v>
                </c:pt>
                <c:pt idx="6">
                  <c:v>0.99733333333333307</c:v>
                </c:pt>
              </c:numCache>
            </c:numRef>
          </c:val>
          <c:extLst>
            <c:ext xmlns:c16="http://schemas.microsoft.com/office/drawing/2014/chart" uri="{C3380CC4-5D6E-409C-BE32-E72D297353CC}">
              <c16:uniqueId val="{00000000-A2E2-40BC-A4FB-FAE686D7CA00}"/>
            </c:ext>
          </c:extLst>
        </c:ser>
        <c:ser>
          <c:idx val="1"/>
          <c:order val="1"/>
          <c:tx>
            <c:strRef>
              <c:f>Лист1!$I$100</c:f>
              <c:strCache>
                <c:ptCount val="1"/>
                <c:pt idx="0">
                  <c:v>Нейросеть</c:v>
                </c:pt>
              </c:strCache>
            </c:strRef>
          </c:tx>
          <c:spPr>
            <a:gradFill flip="none" rotWithShape="1">
              <a:gsLst>
                <a:gs pos="0">
                  <a:schemeClr val="accent4">
                    <a:lumMod val="89000"/>
                  </a:schemeClr>
                </a:gs>
                <a:gs pos="33000">
                  <a:schemeClr val="accent4">
                    <a:lumMod val="89000"/>
                  </a:schemeClr>
                </a:gs>
                <a:gs pos="69000">
                  <a:schemeClr val="accent4">
                    <a:lumMod val="75000"/>
                  </a:schemeClr>
                </a:gs>
                <a:gs pos="97000">
                  <a:schemeClr val="accent4">
                    <a:lumMod val="70000"/>
                  </a:schemeClr>
                </a:gs>
              </a:gsLst>
              <a:lin ang="16200000" scaled="1"/>
              <a:tileRect/>
            </a:gradFill>
            <a:ln>
              <a:noFill/>
            </a:ln>
            <a:effectLst/>
            <a:sp3d/>
          </c:spPr>
          <c:invertIfNegative val="0"/>
          <c:dLbls>
            <c:dLbl>
              <c:idx val="0"/>
              <c:layout>
                <c:manualLayout>
                  <c:x val="1.2208414247837401E-2"/>
                  <c:y val="-3.5133943317607057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A2E2-40BC-A4FB-FAE686D7CA00}"/>
                </c:ext>
              </c:extLst>
            </c:dLbl>
            <c:dLbl>
              <c:idx val="1"/>
              <c:layout>
                <c:manualLayout>
                  <c:x val="2.4416828495674739E-2"/>
                  <c:y val="-1.054018299528209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A2E2-40BC-A4FB-FAE686D7CA00}"/>
                </c:ext>
              </c:extLst>
            </c:dLbl>
            <c:dLbl>
              <c:idx val="2"/>
              <c:layout>
                <c:manualLayout>
                  <c:x val="3.4275918081815307E-2"/>
                  <c:y val="-3.5133943317606975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A2E2-40BC-A4FB-FAE686D7CA00}"/>
                </c:ext>
              </c:extLst>
            </c:dLbl>
            <c:dLbl>
              <c:idx val="3"/>
              <c:layout>
                <c:manualLayout>
                  <c:x val="1.3952473426099886E-2"/>
                  <c:y val="-3.5133943317607057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2E2-40BC-A4FB-FAE686D7CA00}"/>
                </c:ext>
              </c:extLst>
            </c:dLbl>
            <c:dLbl>
              <c:idx val="4"/>
              <c:layout>
                <c:manualLayout>
                  <c:x val="3.0246792613373801E-2"/>
                  <c:y val="-7.0267886635214027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A2E2-40BC-A4FB-FAE686D7CA00}"/>
                </c:ext>
              </c:extLst>
            </c:dLbl>
            <c:dLbl>
              <c:idx val="6"/>
              <c:layout>
                <c:manualLayout>
                  <c:x val="1.5696532604362372E-2"/>
                  <c:y val="0"/>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A2E2-40BC-A4FB-FAE686D7CA00}"/>
                </c:ext>
              </c:extLst>
            </c:dLbl>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dk1"/>
                    </a:solidFill>
                    <a:latin typeface="+mn-lt"/>
                    <a:ea typeface="+mn-ea"/>
                    <a:cs typeface="+mn-cs"/>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Лист1!$B$33:$H$33</c:f>
              <c:strCache>
                <c:ptCount val="7"/>
                <c:pt idx="0">
                  <c:v>Общая</c:v>
                </c:pt>
                <c:pt idx="1">
                  <c:v>left_kidney</c:v>
                </c:pt>
                <c:pt idx="2">
                  <c:v>stone</c:v>
                </c:pt>
                <c:pt idx="3">
                  <c:v>right_kidney</c:v>
                </c:pt>
                <c:pt idx="4">
                  <c:v>left_kidney_pieloectasy</c:v>
                </c:pt>
                <c:pt idx="5">
                  <c:v>right_kidney_pieloectasy</c:v>
                </c:pt>
                <c:pt idx="6">
                  <c:v>staghorn_stones</c:v>
                </c:pt>
              </c:strCache>
            </c:strRef>
          </c:cat>
          <c:val>
            <c:numRef>
              <c:f>Лист1!$B$100:$H$100</c:f>
              <c:numCache>
                <c:formatCode>0.000</c:formatCode>
                <c:ptCount val="7"/>
                <c:pt idx="0" formatCode="General">
                  <c:v>0.995</c:v>
                </c:pt>
                <c:pt idx="1">
                  <c:v>0.995</c:v>
                </c:pt>
                <c:pt idx="2">
                  <c:v>0.995</c:v>
                </c:pt>
                <c:pt idx="3">
                  <c:v>0.995</c:v>
                </c:pt>
                <c:pt idx="4">
                  <c:v>0.995</c:v>
                </c:pt>
                <c:pt idx="5">
                  <c:v>0.995</c:v>
                </c:pt>
                <c:pt idx="6">
                  <c:v>0.995</c:v>
                </c:pt>
              </c:numCache>
            </c:numRef>
          </c:val>
          <c:extLst>
            <c:ext xmlns:c16="http://schemas.microsoft.com/office/drawing/2014/chart" uri="{C3380CC4-5D6E-409C-BE32-E72D297353CC}">
              <c16:uniqueId val="{00000007-A2E2-40BC-A4FB-FAE686D7CA00}"/>
            </c:ext>
          </c:extLst>
        </c:ser>
        <c:dLbls>
          <c:showLegendKey val="0"/>
          <c:showVal val="0"/>
          <c:showCatName val="0"/>
          <c:showSerName val="0"/>
          <c:showPercent val="0"/>
          <c:showBubbleSize val="0"/>
        </c:dLbls>
        <c:gapWidth val="150"/>
        <c:shape val="box"/>
        <c:axId val="136000863"/>
        <c:axId val="136001279"/>
        <c:axId val="0"/>
      </c:bar3DChart>
      <c:catAx>
        <c:axId val="136000863"/>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900" b="0" i="0" u="none" strike="noStrike" kern="1200" baseline="0">
                <a:solidFill>
                  <a:schemeClr val="dk1"/>
                </a:solidFill>
                <a:latin typeface="+mn-lt"/>
                <a:ea typeface="+mn-ea"/>
                <a:cs typeface="+mn-cs"/>
              </a:defRPr>
            </a:pPr>
            <a:endParaRPr lang="ru-RU"/>
          </a:p>
        </c:txPr>
        <c:crossAx val="136001279"/>
        <c:crosses val="autoZero"/>
        <c:auto val="1"/>
        <c:lblAlgn val="ctr"/>
        <c:lblOffset val="100"/>
        <c:noMultiLvlLbl val="0"/>
      </c:catAx>
      <c:valAx>
        <c:axId val="136001279"/>
        <c:scaling>
          <c:orientation val="minMax"/>
          <c:min val="0.95000000000000007"/>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900" b="0" i="0" u="none" strike="noStrike" kern="1200" baseline="0">
                <a:solidFill>
                  <a:schemeClr val="dk1"/>
                </a:solidFill>
                <a:latin typeface="+mn-lt"/>
                <a:ea typeface="+mn-ea"/>
                <a:cs typeface="+mn-cs"/>
              </a:defRPr>
            </a:pPr>
            <a:endParaRPr lang="ru-RU"/>
          </a:p>
        </c:txPr>
        <c:crossAx val="13600086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lang="en-US" sz="900" b="0" i="0" u="none" strike="noStrike" kern="1200" baseline="0">
              <a:solidFill>
                <a:schemeClr val="dk1"/>
              </a:solidFill>
              <a:latin typeface="+mn-lt"/>
              <a:ea typeface="+mn-ea"/>
              <a:cs typeface="+mn-cs"/>
            </a:defRPr>
          </a:pPr>
          <a:endParaRPr lang="ru-RU"/>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lang="en-US" sz="900" b="0" i="0" u="none" strike="noStrike" kern="1200" baseline="0">
          <a:solidFill>
            <a:schemeClr val="dk1"/>
          </a:solidFill>
          <a:latin typeface="+mn-lt"/>
          <a:ea typeface="+mn-ea"/>
          <a:cs typeface="+mn-cs"/>
        </a:defRPr>
      </a:pPr>
      <a:endParaRPr lang="ru-RU"/>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10.pn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2.png>
</file>

<file path=ppt/media/image35.png>
</file>

<file path=ppt/media/image36.png>
</file>

<file path=ppt/media/image4.png>
</file>

<file path=ppt/media/image5.png>
</file>

<file path=ppt/media/image6.png>
</file>

<file path=ppt/media/image7.jpeg>
</file>

<file path=ppt/media/image7.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D75961-530E-4096-9B6D-C0BDEDBAF1D3}" type="datetimeFigureOut">
              <a:rPr lang="ru-RU" smtClean="0"/>
              <a:t>22.05.23</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56032E-B87F-4695-8EE3-D685062DCB76}" type="slidenum">
              <a:rPr lang="ru-RU" smtClean="0"/>
              <a:t>‹#›</a:t>
            </a:fld>
            <a:endParaRPr lang="ru-RU"/>
          </a:p>
        </p:txBody>
      </p:sp>
    </p:spTree>
    <p:extLst>
      <p:ext uri="{BB962C8B-B14F-4D97-AF65-F5344CB8AC3E}">
        <p14:creationId xmlns:p14="http://schemas.microsoft.com/office/powerpoint/2010/main" val="2056891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17357F8-22C0-44E7-93B1-FB19632424ED}"/>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34D155B2-325A-4CEC-A90B-3681BBDF1CB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A929C0D4-1163-42AA-A5DB-9A10E2A8DCB7}"/>
              </a:ext>
            </a:extLst>
          </p:cNvPr>
          <p:cNvSpPr>
            <a:spLocks noGrp="1"/>
          </p:cNvSpPr>
          <p:nvPr>
            <p:ph type="dt" sz="half" idx="10"/>
          </p:nvPr>
        </p:nvSpPr>
        <p:spPr/>
        <p:txBody>
          <a:bodyPr/>
          <a:lstStyle/>
          <a:p>
            <a:fld id="{69B4267C-B84F-46AE-B787-EFC68096A175}" type="datetime1">
              <a:rPr lang="ru-RU" smtClean="0"/>
              <a:t>22.05.23</a:t>
            </a:fld>
            <a:endParaRPr lang="ru-RU"/>
          </a:p>
        </p:txBody>
      </p:sp>
      <p:sp>
        <p:nvSpPr>
          <p:cNvPr id="5" name="Нижний колонтитул 4">
            <a:extLst>
              <a:ext uri="{FF2B5EF4-FFF2-40B4-BE49-F238E27FC236}">
                <a16:creationId xmlns:a16="http://schemas.microsoft.com/office/drawing/2014/main" id="{703856EC-D3F6-4C3E-B07D-0F9CD5AD0CB3}"/>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A47C429C-BC16-4768-B8E8-2ACB916BC11D}"/>
              </a:ext>
            </a:extLst>
          </p:cNvPr>
          <p:cNvSpPr>
            <a:spLocks noGrp="1"/>
          </p:cNvSpPr>
          <p:nvPr>
            <p:ph type="sldNum" sz="quarter" idx="12"/>
          </p:nvPr>
        </p:nvSpPr>
        <p:spPr/>
        <p:txBody>
          <a:bodyPr/>
          <a:lstStyle/>
          <a:p>
            <a:fld id="{48F51DB1-B754-4039-BC91-946AEF69FEDB}" type="slidenum">
              <a:rPr lang="ru-RU" smtClean="0"/>
              <a:t>‹#›</a:t>
            </a:fld>
            <a:endParaRPr lang="ru-RU"/>
          </a:p>
        </p:txBody>
      </p:sp>
    </p:spTree>
    <p:extLst>
      <p:ext uri="{BB962C8B-B14F-4D97-AF65-F5344CB8AC3E}">
        <p14:creationId xmlns:p14="http://schemas.microsoft.com/office/powerpoint/2010/main" val="33889125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4A51786-C3E9-401B-B397-E0CD19190D64}"/>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3A6AF590-4AD8-4140-A530-A3D75E07F621}"/>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E6B7BFFE-3112-4DB5-BB3C-84CB3D81DFD8}"/>
              </a:ext>
            </a:extLst>
          </p:cNvPr>
          <p:cNvSpPr>
            <a:spLocks noGrp="1"/>
          </p:cNvSpPr>
          <p:nvPr>
            <p:ph type="dt" sz="half" idx="10"/>
          </p:nvPr>
        </p:nvSpPr>
        <p:spPr/>
        <p:txBody>
          <a:bodyPr/>
          <a:lstStyle/>
          <a:p>
            <a:fld id="{0B3423F6-588B-4F37-B301-B2BCA41257C5}" type="datetime1">
              <a:rPr lang="ru-RU" smtClean="0"/>
              <a:t>22.05.23</a:t>
            </a:fld>
            <a:endParaRPr lang="ru-RU"/>
          </a:p>
        </p:txBody>
      </p:sp>
      <p:sp>
        <p:nvSpPr>
          <p:cNvPr id="5" name="Нижний колонтитул 4">
            <a:extLst>
              <a:ext uri="{FF2B5EF4-FFF2-40B4-BE49-F238E27FC236}">
                <a16:creationId xmlns:a16="http://schemas.microsoft.com/office/drawing/2014/main" id="{D9ECA03B-D78D-42B7-9B3F-FBC82EE2197C}"/>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8E52195C-2D50-40D4-ACD4-9129258E81E0}"/>
              </a:ext>
            </a:extLst>
          </p:cNvPr>
          <p:cNvSpPr>
            <a:spLocks noGrp="1"/>
          </p:cNvSpPr>
          <p:nvPr>
            <p:ph type="sldNum" sz="quarter" idx="12"/>
          </p:nvPr>
        </p:nvSpPr>
        <p:spPr/>
        <p:txBody>
          <a:bodyPr/>
          <a:lstStyle/>
          <a:p>
            <a:fld id="{48F51DB1-B754-4039-BC91-946AEF69FEDB}" type="slidenum">
              <a:rPr lang="ru-RU" smtClean="0"/>
              <a:t>‹#›</a:t>
            </a:fld>
            <a:endParaRPr lang="ru-RU"/>
          </a:p>
        </p:txBody>
      </p:sp>
    </p:spTree>
    <p:extLst>
      <p:ext uri="{BB962C8B-B14F-4D97-AF65-F5344CB8AC3E}">
        <p14:creationId xmlns:p14="http://schemas.microsoft.com/office/powerpoint/2010/main" val="29178674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6C613FD3-4D88-491D-9897-8AA414030E3C}"/>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F6197383-CF3C-45FB-9C7B-C7EAB6A62AF3}"/>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C6CEFB4A-1F74-412E-A8F1-092A035C4FE9}"/>
              </a:ext>
            </a:extLst>
          </p:cNvPr>
          <p:cNvSpPr>
            <a:spLocks noGrp="1"/>
          </p:cNvSpPr>
          <p:nvPr>
            <p:ph type="dt" sz="half" idx="10"/>
          </p:nvPr>
        </p:nvSpPr>
        <p:spPr/>
        <p:txBody>
          <a:bodyPr/>
          <a:lstStyle/>
          <a:p>
            <a:fld id="{192C0358-82BC-4FF0-987D-F7811328AAE6}" type="datetime1">
              <a:rPr lang="ru-RU" smtClean="0"/>
              <a:t>22.05.23</a:t>
            </a:fld>
            <a:endParaRPr lang="ru-RU"/>
          </a:p>
        </p:txBody>
      </p:sp>
      <p:sp>
        <p:nvSpPr>
          <p:cNvPr id="5" name="Нижний колонтитул 4">
            <a:extLst>
              <a:ext uri="{FF2B5EF4-FFF2-40B4-BE49-F238E27FC236}">
                <a16:creationId xmlns:a16="http://schemas.microsoft.com/office/drawing/2014/main" id="{B7A61E5B-3FD8-4118-873E-2FF2757C2FD0}"/>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F8A1F48D-DCA7-45FD-BC8A-775397D3F776}"/>
              </a:ext>
            </a:extLst>
          </p:cNvPr>
          <p:cNvSpPr>
            <a:spLocks noGrp="1"/>
          </p:cNvSpPr>
          <p:nvPr>
            <p:ph type="sldNum" sz="quarter" idx="12"/>
          </p:nvPr>
        </p:nvSpPr>
        <p:spPr/>
        <p:txBody>
          <a:bodyPr/>
          <a:lstStyle/>
          <a:p>
            <a:fld id="{48F51DB1-B754-4039-BC91-946AEF69FEDB}" type="slidenum">
              <a:rPr lang="ru-RU" smtClean="0"/>
              <a:t>‹#›</a:t>
            </a:fld>
            <a:endParaRPr lang="ru-RU"/>
          </a:p>
        </p:txBody>
      </p:sp>
    </p:spTree>
    <p:extLst>
      <p:ext uri="{BB962C8B-B14F-4D97-AF65-F5344CB8AC3E}">
        <p14:creationId xmlns:p14="http://schemas.microsoft.com/office/powerpoint/2010/main" val="23411168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05DB68C-EC19-4C1D-BA5D-3740A9D5F000}"/>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FD5DA590-9A9C-4350-B545-02E3409502BB}"/>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D3D80798-0759-48B3-9902-32977E0AD626}"/>
              </a:ext>
            </a:extLst>
          </p:cNvPr>
          <p:cNvSpPr>
            <a:spLocks noGrp="1"/>
          </p:cNvSpPr>
          <p:nvPr>
            <p:ph type="dt" sz="half" idx="10"/>
          </p:nvPr>
        </p:nvSpPr>
        <p:spPr/>
        <p:txBody>
          <a:bodyPr/>
          <a:lstStyle/>
          <a:p>
            <a:fld id="{47545BE2-0227-4278-92DC-18C316C0A45D}" type="datetime1">
              <a:rPr lang="ru-RU" smtClean="0"/>
              <a:t>22.05.23</a:t>
            </a:fld>
            <a:endParaRPr lang="ru-RU"/>
          </a:p>
        </p:txBody>
      </p:sp>
      <p:sp>
        <p:nvSpPr>
          <p:cNvPr id="5" name="Нижний колонтитул 4">
            <a:extLst>
              <a:ext uri="{FF2B5EF4-FFF2-40B4-BE49-F238E27FC236}">
                <a16:creationId xmlns:a16="http://schemas.microsoft.com/office/drawing/2014/main" id="{CF143C76-F16B-443F-84BD-B3335D0E38F8}"/>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FE8B6EE3-5217-4491-9AF8-9413FFFFED11}"/>
              </a:ext>
            </a:extLst>
          </p:cNvPr>
          <p:cNvSpPr>
            <a:spLocks noGrp="1"/>
          </p:cNvSpPr>
          <p:nvPr>
            <p:ph type="sldNum" sz="quarter" idx="12"/>
          </p:nvPr>
        </p:nvSpPr>
        <p:spPr/>
        <p:txBody>
          <a:bodyPr/>
          <a:lstStyle/>
          <a:p>
            <a:fld id="{48F51DB1-B754-4039-BC91-946AEF69FEDB}" type="slidenum">
              <a:rPr lang="ru-RU" smtClean="0"/>
              <a:t>‹#›</a:t>
            </a:fld>
            <a:endParaRPr lang="ru-RU"/>
          </a:p>
        </p:txBody>
      </p:sp>
    </p:spTree>
    <p:extLst>
      <p:ext uri="{BB962C8B-B14F-4D97-AF65-F5344CB8AC3E}">
        <p14:creationId xmlns:p14="http://schemas.microsoft.com/office/powerpoint/2010/main" val="32534961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0D0BFAE-1DD0-4241-AA28-CBEEF420EA63}"/>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B082DB5B-0BD4-48C0-A143-C3F4BC31F6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1CDC7ABF-A0C5-4D89-84FD-71E417B4679D}"/>
              </a:ext>
            </a:extLst>
          </p:cNvPr>
          <p:cNvSpPr>
            <a:spLocks noGrp="1"/>
          </p:cNvSpPr>
          <p:nvPr>
            <p:ph type="dt" sz="half" idx="10"/>
          </p:nvPr>
        </p:nvSpPr>
        <p:spPr/>
        <p:txBody>
          <a:bodyPr/>
          <a:lstStyle/>
          <a:p>
            <a:fld id="{C756FD73-80CA-499C-B2B4-4CA08363BAA9}" type="datetime1">
              <a:rPr lang="ru-RU" smtClean="0"/>
              <a:t>22.05.23</a:t>
            </a:fld>
            <a:endParaRPr lang="ru-RU"/>
          </a:p>
        </p:txBody>
      </p:sp>
      <p:sp>
        <p:nvSpPr>
          <p:cNvPr id="5" name="Нижний колонтитул 4">
            <a:extLst>
              <a:ext uri="{FF2B5EF4-FFF2-40B4-BE49-F238E27FC236}">
                <a16:creationId xmlns:a16="http://schemas.microsoft.com/office/drawing/2014/main" id="{2FF92A8B-BF2D-41E4-9552-4C35B0DC4A0E}"/>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D95F9385-3962-4E0C-AAB3-D6D0C751BEC8}"/>
              </a:ext>
            </a:extLst>
          </p:cNvPr>
          <p:cNvSpPr>
            <a:spLocks noGrp="1"/>
          </p:cNvSpPr>
          <p:nvPr>
            <p:ph type="sldNum" sz="quarter" idx="12"/>
          </p:nvPr>
        </p:nvSpPr>
        <p:spPr/>
        <p:txBody>
          <a:bodyPr/>
          <a:lstStyle/>
          <a:p>
            <a:fld id="{48F51DB1-B754-4039-BC91-946AEF69FEDB}" type="slidenum">
              <a:rPr lang="ru-RU" smtClean="0"/>
              <a:t>‹#›</a:t>
            </a:fld>
            <a:endParaRPr lang="ru-RU"/>
          </a:p>
        </p:txBody>
      </p:sp>
    </p:spTree>
    <p:extLst>
      <p:ext uri="{BB962C8B-B14F-4D97-AF65-F5344CB8AC3E}">
        <p14:creationId xmlns:p14="http://schemas.microsoft.com/office/powerpoint/2010/main" val="34418570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499FA5D-67EA-4B76-B3B8-F3D69F09E016}"/>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F2CE0D52-E6A8-4D98-A52A-E197EAF418B5}"/>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CEEBFBE3-7A7B-41CA-893D-B9E325953D37}"/>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4A71FA29-7F01-4C47-8407-CE4A8C1A974D}"/>
              </a:ext>
            </a:extLst>
          </p:cNvPr>
          <p:cNvSpPr>
            <a:spLocks noGrp="1"/>
          </p:cNvSpPr>
          <p:nvPr>
            <p:ph type="dt" sz="half" idx="10"/>
          </p:nvPr>
        </p:nvSpPr>
        <p:spPr/>
        <p:txBody>
          <a:bodyPr/>
          <a:lstStyle/>
          <a:p>
            <a:fld id="{089EB938-A6E9-4095-9262-F8B8B8D550F6}" type="datetime1">
              <a:rPr lang="ru-RU" smtClean="0"/>
              <a:t>22.05.23</a:t>
            </a:fld>
            <a:endParaRPr lang="ru-RU"/>
          </a:p>
        </p:txBody>
      </p:sp>
      <p:sp>
        <p:nvSpPr>
          <p:cNvPr id="6" name="Нижний колонтитул 5">
            <a:extLst>
              <a:ext uri="{FF2B5EF4-FFF2-40B4-BE49-F238E27FC236}">
                <a16:creationId xmlns:a16="http://schemas.microsoft.com/office/drawing/2014/main" id="{D619A9A3-3F81-4A43-960E-D5D6EF7E6429}"/>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C6324A94-B55D-4C96-8077-5555CD1C7C2C}"/>
              </a:ext>
            </a:extLst>
          </p:cNvPr>
          <p:cNvSpPr>
            <a:spLocks noGrp="1"/>
          </p:cNvSpPr>
          <p:nvPr>
            <p:ph type="sldNum" sz="quarter" idx="12"/>
          </p:nvPr>
        </p:nvSpPr>
        <p:spPr/>
        <p:txBody>
          <a:bodyPr/>
          <a:lstStyle/>
          <a:p>
            <a:fld id="{48F51DB1-B754-4039-BC91-946AEF69FEDB}" type="slidenum">
              <a:rPr lang="ru-RU" smtClean="0"/>
              <a:t>‹#›</a:t>
            </a:fld>
            <a:endParaRPr lang="ru-RU"/>
          </a:p>
        </p:txBody>
      </p:sp>
    </p:spTree>
    <p:extLst>
      <p:ext uri="{BB962C8B-B14F-4D97-AF65-F5344CB8AC3E}">
        <p14:creationId xmlns:p14="http://schemas.microsoft.com/office/powerpoint/2010/main" val="3544921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DF995A1-0E94-4D86-8797-2C1D52CBE297}"/>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357B7CC3-45BB-46B0-9CC5-E2EDE0DE8F2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900FF338-4397-4DAC-8FB8-5E54AA79C92E}"/>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968E2692-60D8-4E5F-A28D-CBC4830BC42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EF0CA849-4248-46DD-B157-F67BF485EB52}"/>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FC217698-2C88-486B-99CA-C2CAB23D9F8F}"/>
              </a:ext>
            </a:extLst>
          </p:cNvPr>
          <p:cNvSpPr>
            <a:spLocks noGrp="1"/>
          </p:cNvSpPr>
          <p:nvPr>
            <p:ph type="dt" sz="half" idx="10"/>
          </p:nvPr>
        </p:nvSpPr>
        <p:spPr/>
        <p:txBody>
          <a:bodyPr/>
          <a:lstStyle/>
          <a:p>
            <a:fld id="{A2E6E403-7584-430C-8763-0141E79B94A2}" type="datetime1">
              <a:rPr lang="ru-RU" smtClean="0"/>
              <a:t>22.05.23</a:t>
            </a:fld>
            <a:endParaRPr lang="ru-RU"/>
          </a:p>
        </p:txBody>
      </p:sp>
      <p:sp>
        <p:nvSpPr>
          <p:cNvPr id="8" name="Нижний колонтитул 7">
            <a:extLst>
              <a:ext uri="{FF2B5EF4-FFF2-40B4-BE49-F238E27FC236}">
                <a16:creationId xmlns:a16="http://schemas.microsoft.com/office/drawing/2014/main" id="{22D48933-6863-4803-8A77-1D9064536269}"/>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C56A9C5A-1257-4CCE-B0F0-4C1E6EDA6AE4}"/>
              </a:ext>
            </a:extLst>
          </p:cNvPr>
          <p:cNvSpPr>
            <a:spLocks noGrp="1"/>
          </p:cNvSpPr>
          <p:nvPr>
            <p:ph type="sldNum" sz="quarter" idx="12"/>
          </p:nvPr>
        </p:nvSpPr>
        <p:spPr/>
        <p:txBody>
          <a:bodyPr/>
          <a:lstStyle/>
          <a:p>
            <a:fld id="{48F51DB1-B754-4039-BC91-946AEF69FEDB}" type="slidenum">
              <a:rPr lang="ru-RU" smtClean="0"/>
              <a:t>‹#›</a:t>
            </a:fld>
            <a:endParaRPr lang="ru-RU"/>
          </a:p>
        </p:txBody>
      </p:sp>
    </p:spTree>
    <p:extLst>
      <p:ext uri="{BB962C8B-B14F-4D97-AF65-F5344CB8AC3E}">
        <p14:creationId xmlns:p14="http://schemas.microsoft.com/office/powerpoint/2010/main" val="3713513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43E0EA2-C6EA-4536-8608-65780BEFA3F6}"/>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300B2830-1EE1-47B8-A241-B181A87562F5}"/>
              </a:ext>
            </a:extLst>
          </p:cNvPr>
          <p:cNvSpPr>
            <a:spLocks noGrp="1"/>
          </p:cNvSpPr>
          <p:nvPr>
            <p:ph type="dt" sz="half" idx="10"/>
          </p:nvPr>
        </p:nvSpPr>
        <p:spPr/>
        <p:txBody>
          <a:bodyPr/>
          <a:lstStyle/>
          <a:p>
            <a:fld id="{ADE05FEC-5EB8-49D6-8E05-8750F297A487}" type="datetime1">
              <a:rPr lang="ru-RU" smtClean="0"/>
              <a:t>22.05.23</a:t>
            </a:fld>
            <a:endParaRPr lang="ru-RU"/>
          </a:p>
        </p:txBody>
      </p:sp>
      <p:sp>
        <p:nvSpPr>
          <p:cNvPr id="4" name="Нижний колонтитул 3">
            <a:extLst>
              <a:ext uri="{FF2B5EF4-FFF2-40B4-BE49-F238E27FC236}">
                <a16:creationId xmlns:a16="http://schemas.microsoft.com/office/drawing/2014/main" id="{F2374DDF-92B2-4A6C-96A6-21177D7858C5}"/>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B346D8D7-0D2B-4D31-AA36-E628C20EC7EF}"/>
              </a:ext>
            </a:extLst>
          </p:cNvPr>
          <p:cNvSpPr>
            <a:spLocks noGrp="1"/>
          </p:cNvSpPr>
          <p:nvPr>
            <p:ph type="sldNum" sz="quarter" idx="12"/>
          </p:nvPr>
        </p:nvSpPr>
        <p:spPr/>
        <p:txBody>
          <a:bodyPr/>
          <a:lstStyle/>
          <a:p>
            <a:fld id="{48F51DB1-B754-4039-BC91-946AEF69FEDB}" type="slidenum">
              <a:rPr lang="ru-RU" smtClean="0"/>
              <a:t>‹#›</a:t>
            </a:fld>
            <a:endParaRPr lang="ru-RU"/>
          </a:p>
        </p:txBody>
      </p:sp>
    </p:spTree>
    <p:extLst>
      <p:ext uri="{BB962C8B-B14F-4D97-AF65-F5344CB8AC3E}">
        <p14:creationId xmlns:p14="http://schemas.microsoft.com/office/powerpoint/2010/main" val="1124657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CDFED44A-0D74-4A84-B8BF-1692D38EE854}"/>
              </a:ext>
            </a:extLst>
          </p:cNvPr>
          <p:cNvSpPr>
            <a:spLocks noGrp="1"/>
          </p:cNvSpPr>
          <p:nvPr>
            <p:ph type="dt" sz="half" idx="10"/>
          </p:nvPr>
        </p:nvSpPr>
        <p:spPr/>
        <p:txBody>
          <a:bodyPr/>
          <a:lstStyle/>
          <a:p>
            <a:fld id="{9FB79B39-BE13-44C0-9269-FCD685A09EFD}" type="datetime1">
              <a:rPr lang="ru-RU" smtClean="0"/>
              <a:t>22.05.23</a:t>
            </a:fld>
            <a:endParaRPr lang="ru-RU"/>
          </a:p>
        </p:txBody>
      </p:sp>
      <p:sp>
        <p:nvSpPr>
          <p:cNvPr id="3" name="Нижний колонтитул 2">
            <a:extLst>
              <a:ext uri="{FF2B5EF4-FFF2-40B4-BE49-F238E27FC236}">
                <a16:creationId xmlns:a16="http://schemas.microsoft.com/office/drawing/2014/main" id="{0907F8F1-DE53-413D-AADA-C5CB5AB0E101}"/>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2BC9335C-B820-47D7-9956-9978718D72B2}"/>
              </a:ext>
            </a:extLst>
          </p:cNvPr>
          <p:cNvSpPr>
            <a:spLocks noGrp="1"/>
          </p:cNvSpPr>
          <p:nvPr>
            <p:ph type="sldNum" sz="quarter" idx="12"/>
          </p:nvPr>
        </p:nvSpPr>
        <p:spPr/>
        <p:txBody>
          <a:bodyPr/>
          <a:lstStyle/>
          <a:p>
            <a:fld id="{48F51DB1-B754-4039-BC91-946AEF69FEDB}" type="slidenum">
              <a:rPr lang="ru-RU" smtClean="0"/>
              <a:t>‹#›</a:t>
            </a:fld>
            <a:endParaRPr lang="ru-RU"/>
          </a:p>
        </p:txBody>
      </p:sp>
    </p:spTree>
    <p:extLst>
      <p:ext uri="{BB962C8B-B14F-4D97-AF65-F5344CB8AC3E}">
        <p14:creationId xmlns:p14="http://schemas.microsoft.com/office/powerpoint/2010/main" val="15069310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BCD3543-9905-47BE-A4FF-2DAC7ED07F1C}"/>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CA57B10E-5D24-46D3-9A59-F784A48AF7B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B00E983B-B214-4E06-A802-093CE3B9F9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55D7D72B-CD2C-4F91-B2A5-25E115C7B2B8}"/>
              </a:ext>
            </a:extLst>
          </p:cNvPr>
          <p:cNvSpPr>
            <a:spLocks noGrp="1"/>
          </p:cNvSpPr>
          <p:nvPr>
            <p:ph type="dt" sz="half" idx="10"/>
          </p:nvPr>
        </p:nvSpPr>
        <p:spPr/>
        <p:txBody>
          <a:bodyPr/>
          <a:lstStyle/>
          <a:p>
            <a:fld id="{49A0BFE4-9ABB-4AAF-8C81-3CDCDDEBAD21}" type="datetime1">
              <a:rPr lang="ru-RU" smtClean="0"/>
              <a:t>22.05.23</a:t>
            </a:fld>
            <a:endParaRPr lang="ru-RU"/>
          </a:p>
        </p:txBody>
      </p:sp>
      <p:sp>
        <p:nvSpPr>
          <p:cNvPr id="6" name="Нижний колонтитул 5">
            <a:extLst>
              <a:ext uri="{FF2B5EF4-FFF2-40B4-BE49-F238E27FC236}">
                <a16:creationId xmlns:a16="http://schemas.microsoft.com/office/drawing/2014/main" id="{47C159FB-E42C-42BA-9936-9AD34230E65A}"/>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B01A2748-3B43-4C7D-BF30-2F3DAC393417}"/>
              </a:ext>
            </a:extLst>
          </p:cNvPr>
          <p:cNvSpPr>
            <a:spLocks noGrp="1"/>
          </p:cNvSpPr>
          <p:nvPr>
            <p:ph type="sldNum" sz="quarter" idx="12"/>
          </p:nvPr>
        </p:nvSpPr>
        <p:spPr/>
        <p:txBody>
          <a:bodyPr/>
          <a:lstStyle/>
          <a:p>
            <a:fld id="{48F51DB1-B754-4039-BC91-946AEF69FEDB}" type="slidenum">
              <a:rPr lang="ru-RU" smtClean="0"/>
              <a:t>‹#›</a:t>
            </a:fld>
            <a:endParaRPr lang="ru-RU"/>
          </a:p>
        </p:txBody>
      </p:sp>
    </p:spTree>
    <p:extLst>
      <p:ext uri="{BB962C8B-B14F-4D97-AF65-F5344CB8AC3E}">
        <p14:creationId xmlns:p14="http://schemas.microsoft.com/office/powerpoint/2010/main" val="15145692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BBF0CD5-1696-431D-9494-237A8A4E8D9E}"/>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1B88D696-59B4-4E27-8705-686261105A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89404A4C-C39F-4E11-914B-C897FE6D47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40136262-A659-4CA9-AA8A-797734F60FCC}"/>
              </a:ext>
            </a:extLst>
          </p:cNvPr>
          <p:cNvSpPr>
            <a:spLocks noGrp="1"/>
          </p:cNvSpPr>
          <p:nvPr>
            <p:ph type="dt" sz="half" idx="10"/>
          </p:nvPr>
        </p:nvSpPr>
        <p:spPr/>
        <p:txBody>
          <a:bodyPr/>
          <a:lstStyle/>
          <a:p>
            <a:fld id="{5251D958-F6F9-4DE0-A957-F6AEF8D293BA}" type="datetime1">
              <a:rPr lang="ru-RU" smtClean="0"/>
              <a:t>22.05.23</a:t>
            </a:fld>
            <a:endParaRPr lang="ru-RU"/>
          </a:p>
        </p:txBody>
      </p:sp>
      <p:sp>
        <p:nvSpPr>
          <p:cNvPr id="6" name="Нижний колонтитул 5">
            <a:extLst>
              <a:ext uri="{FF2B5EF4-FFF2-40B4-BE49-F238E27FC236}">
                <a16:creationId xmlns:a16="http://schemas.microsoft.com/office/drawing/2014/main" id="{851123BA-42A3-44FF-BB7F-810958E48154}"/>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4080913B-7E4D-4D5B-BF0F-2EAC6130976F}"/>
              </a:ext>
            </a:extLst>
          </p:cNvPr>
          <p:cNvSpPr>
            <a:spLocks noGrp="1"/>
          </p:cNvSpPr>
          <p:nvPr>
            <p:ph type="sldNum" sz="quarter" idx="12"/>
          </p:nvPr>
        </p:nvSpPr>
        <p:spPr/>
        <p:txBody>
          <a:bodyPr/>
          <a:lstStyle/>
          <a:p>
            <a:fld id="{48F51DB1-B754-4039-BC91-946AEF69FEDB}" type="slidenum">
              <a:rPr lang="ru-RU" smtClean="0"/>
              <a:t>‹#›</a:t>
            </a:fld>
            <a:endParaRPr lang="ru-RU"/>
          </a:p>
        </p:txBody>
      </p:sp>
    </p:spTree>
    <p:extLst>
      <p:ext uri="{BB962C8B-B14F-4D97-AF65-F5344CB8AC3E}">
        <p14:creationId xmlns:p14="http://schemas.microsoft.com/office/powerpoint/2010/main" val="37003480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A720DF-C146-49D9-8801-C3A1F6F6D20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5620ADAD-CBB4-486D-B6D7-608DCCC7D8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AB9B943D-4F82-41C8-97F1-9BCF1666C46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F89D42-1572-4D8C-A78E-F6C1FBD18DC8}" type="datetime1">
              <a:rPr lang="ru-RU" smtClean="0"/>
              <a:t>22.05.23</a:t>
            </a:fld>
            <a:endParaRPr lang="ru-RU"/>
          </a:p>
        </p:txBody>
      </p:sp>
      <p:sp>
        <p:nvSpPr>
          <p:cNvPr id="5" name="Нижний колонтитул 4">
            <a:extLst>
              <a:ext uri="{FF2B5EF4-FFF2-40B4-BE49-F238E27FC236}">
                <a16:creationId xmlns:a16="http://schemas.microsoft.com/office/drawing/2014/main" id="{B8F502FA-C254-485D-8ABD-27D9971113B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53D158EC-6A4E-4ABC-A91B-B4855E5BE25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51DB1-B754-4039-BC91-946AEF69FEDB}" type="slidenum">
              <a:rPr lang="ru-RU" smtClean="0"/>
              <a:t>‹#›</a:t>
            </a:fld>
            <a:endParaRPr lang="ru-RU"/>
          </a:p>
        </p:txBody>
      </p:sp>
    </p:spTree>
    <p:extLst>
      <p:ext uri="{BB962C8B-B14F-4D97-AF65-F5344CB8AC3E}">
        <p14:creationId xmlns:p14="http://schemas.microsoft.com/office/powerpoint/2010/main" val="2698914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jpg"/><Relationship Id="rId5" Type="http://schemas.openxmlformats.org/officeDocument/2006/relationships/image" Target="../media/image14.jp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80.png"/><Relationship Id="rId7" Type="http://schemas.openxmlformats.org/officeDocument/2006/relationships/image" Target="../media/image19.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chart" Target="../charts/char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Рисунок 8">
            <a:extLst>
              <a:ext uri="{FF2B5EF4-FFF2-40B4-BE49-F238E27FC236}">
                <a16:creationId xmlns:a16="http://schemas.microsoft.com/office/drawing/2014/main" id="{DA9B8FC6-8855-4AFA-9B76-CCA65790A4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084900"/>
            <a:ext cx="8485510" cy="4773100"/>
          </a:xfrm>
          <a:prstGeom prst="rect">
            <a:avLst/>
          </a:prstGeom>
        </p:spPr>
      </p:pic>
      <p:sp>
        <p:nvSpPr>
          <p:cNvPr id="3" name="Подзаголовок 2">
            <a:extLst>
              <a:ext uri="{FF2B5EF4-FFF2-40B4-BE49-F238E27FC236}">
                <a16:creationId xmlns:a16="http://schemas.microsoft.com/office/drawing/2014/main" id="{69ECC644-91D7-466D-B15E-B3844867CF44}"/>
              </a:ext>
            </a:extLst>
          </p:cNvPr>
          <p:cNvSpPr>
            <a:spLocks noGrp="1"/>
          </p:cNvSpPr>
          <p:nvPr>
            <p:ph idx="1"/>
          </p:nvPr>
        </p:nvSpPr>
        <p:spPr>
          <a:xfrm>
            <a:off x="5638800" y="3948545"/>
            <a:ext cx="6010836" cy="2101619"/>
          </a:xfrm>
        </p:spPr>
        <p:txBody>
          <a:bodyPr>
            <a:normAutofit/>
          </a:bodyPr>
          <a:lstStyle/>
          <a:p>
            <a:pPr marL="0" indent="0" algn="r">
              <a:buNone/>
            </a:pPr>
            <a:r>
              <a:rPr lang="ru-RU" sz="2400" dirty="0">
                <a:latin typeface="Arial" panose="020B0604020202020204" pitchFamily="34" charset="0"/>
                <a:cs typeface="Arial" panose="020B0604020202020204" pitchFamily="34" charset="0"/>
              </a:rPr>
              <a:t>Руденко Андрей Владимирович</a:t>
            </a:r>
          </a:p>
          <a:p>
            <a:pPr marL="0" indent="0" algn="r">
              <a:buNone/>
            </a:pPr>
            <a:endParaRPr lang="ru-RU" sz="1600" dirty="0">
              <a:latin typeface="Arial" panose="020B0604020202020204" pitchFamily="34" charset="0"/>
              <a:cs typeface="Arial" panose="020B0604020202020204" pitchFamily="34" charset="0"/>
            </a:endParaRPr>
          </a:p>
          <a:p>
            <a:pPr marL="0" indent="0" algn="r">
              <a:buNone/>
            </a:pPr>
            <a:r>
              <a:rPr lang="ru-RU" sz="1600" dirty="0">
                <a:latin typeface="Arial" panose="020B0604020202020204" pitchFamily="34" charset="0"/>
                <a:cs typeface="Arial" panose="020B0604020202020204" pitchFamily="34" charset="0"/>
              </a:rPr>
              <a:t>НИОКР №122011200254-0,</a:t>
            </a:r>
            <a:r>
              <a:rPr lang="ru-RU" sz="1600" dirty="0">
                <a:latin typeface="Arial" panose="020B0604020202020204" pitchFamily="34" charset="0"/>
                <a:ea typeface="Times New Roman" panose="02020603050405020304" pitchFamily="18" charset="0"/>
                <a:cs typeface="Arial" panose="020B0604020202020204" pitchFamily="34" charset="0"/>
              </a:rPr>
              <a:t>«Разработка и тестирование прототипа системы поддержки принятия врачебных решений в хирургии и урологии с использованием технологий компьютерного зрения»,</a:t>
            </a:r>
            <a:r>
              <a:rPr lang="ru-RU" sz="1600" dirty="0">
                <a:latin typeface="Arial" panose="020B0604020202020204" pitchFamily="34" charset="0"/>
                <a:cs typeface="Arial" panose="020B0604020202020204" pitchFamily="34" charset="0"/>
              </a:rPr>
              <a:t> Фонд содействия инновациям, Грант Старт-21-1 ИИ (I очередь) / Компьютерное зрение </a:t>
            </a:r>
          </a:p>
          <a:p>
            <a:pPr marL="0" indent="0">
              <a:buNone/>
            </a:pPr>
            <a:endParaRPr lang="ru-RU" sz="16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01AF2E58-A0E6-42A3-8E2E-C44A4903C89C}"/>
              </a:ext>
            </a:extLst>
          </p:cNvPr>
          <p:cNvSpPr txBox="1"/>
          <p:nvPr/>
        </p:nvSpPr>
        <p:spPr>
          <a:xfrm>
            <a:off x="1679888" y="908933"/>
            <a:ext cx="9740153" cy="1384995"/>
          </a:xfrm>
          <a:prstGeom prst="rect">
            <a:avLst/>
          </a:prstGeom>
          <a:noFill/>
        </p:spPr>
        <p:txBody>
          <a:bodyPr wrap="square">
            <a:spAutoFit/>
          </a:bodyPr>
          <a:lstStyle/>
          <a:p>
            <a:pPr marL="0" indent="0">
              <a:buNone/>
            </a:pPr>
            <a:r>
              <a:rPr lang="ru-RU" sz="2800" dirty="0">
                <a:latin typeface="Arial" panose="020B0604020202020204" pitchFamily="34" charset="0"/>
                <a:cs typeface="Arial" panose="020B0604020202020204" pitchFamily="34" charset="0"/>
              </a:rPr>
              <a:t>Математические модели и система поддержки принятия врачебных решений в хирургии и урологии с использованием технологий компьютерного зрения</a:t>
            </a:r>
          </a:p>
        </p:txBody>
      </p:sp>
    </p:spTree>
    <p:extLst>
      <p:ext uri="{BB962C8B-B14F-4D97-AF65-F5344CB8AC3E}">
        <p14:creationId xmlns:p14="http://schemas.microsoft.com/office/powerpoint/2010/main" val="25784954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769B442-E164-4A83-AEE6-9B2604596426}"/>
              </a:ext>
            </a:extLst>
          </p:cNvPr>
          <p:cNvSpPr>
            <a:spLocks noGrp="1"/>
          </p:cNvSpPr>
          <p:nvPr>
            <p:ph type="title"/>
          </p:nvPr>
        </p:nvSpPr>
        <p:spPr>
          <a:xfrm>
            <a:off x="838200" y="365126"/>
            <a:ext cx="10515600" cy="542836"/>
          </a:xfrm>
        </p:spPr>
        <p:txBody>
          <a:bodyPr>
            <a:noAutofit/>
          </a:bodyPr>
          <a:lstStyle/>
          <a:p>
            <a:pPr algn="just">
              <a:lnSpc>
                <a:spcPct val="100000"/>
              </a:lnSpc>
              <a:spcBef>
                <a:spcPts val="0"/>
              </a:spcBef>
            </a:pPr>
            <a:r>
              <a:rPr lang="ru-RU" sz="2800" dirty="0">
                <a:solidFill>
                  <a:srgbClr val="7030A0"/>
                </a:solidFill>
              </a:rPr>
              <a:t>4. Разработка алгоритма и математических моделей оценки точности и достоверности результатов детектирования объектов.</a:t>
            </a:r>
          </a:p>
        </p:txBody>
      </p:sp>
      <p:pic>
        <p:nvPicPr>
          <p:cNvPr id="4" name="Объект 3">
            <a:extLst>
              <a:ext uri="{FF2B5EF4-FFF2-40B4-BE49-F238E27FC236}">
                <a16:creationId xmlns:a16="http://schemas.microsoft.com/office/drawing/2014/main" id="{E4C7A432-D145-4067-AC3C-D106E58C9FA8}"/>
              </a:ext>
            </a:extLst>
          </p:cNvPr>
          <p:cNvPicPr>
            <a:picLocks noGrp="1" noChangeAspect="1"/>
          </p:cNvPicPr>
          <p:nvPr>
            <p:ph idx="1"/>
          </p:nvPr>
        </p:nvPicPr>
        <p:blipFill>
          <a:blip r:embed="rId2">
            <a:clrChange>
              <a:clrFrom>
                <a:srgbClr val="FFFFFF"/>
              </a:clrFrom>
              <a:clrTo>
                <a:srgbClr val="FFFFFF">
                  <a:alpha val="0"/>
                </a:srgbClr>
              </a:clrTo>
            </a:clrChange>
          </a:blip>
          <a:stretch>
            <a:fillRect/>
          </a:stretch>
        </p:blipFill>
        <p:spPr>
          <a:xfrm>
            <a:off x="6661266" y="1112580"/>
            <a:ext cx="4875377" cy="2341041"/>
          </a:xfrm>
          <a:prstGeom prst="rect">
            <a:avLst/>
          </a:prstGeom>
        </p:spPr>
      </p:pic>
      <p:sp>
        <p:nvSpPr>
          <p:cNvPr id="5" name="Прямоугольник 4">
            <a:extLst>
              <a:ext uri="{FF2B5EF4-FFF2-40B4-BE49-F238E27FC236}">
                <a16:creationId xmlns:a16="http://schemas.microsoft.com/office/drawing/2014/main" id="{40B27001-8DDC-48FB-AA0A-7357D90B042C}"/>
              </a:ext>
            </a:extLst>
          </p:cNvPr>
          <p:cNvSpPr/>
          <p:nvPr/>
        </p:nvSpPr>
        <p:spPr>
          <a:xfrm>
            <a:off x="608195" y="1435724"/>
            <a:ext cx="6053071" cy="4247317"/>
          </a:xfrm>
          <a:prstGeom prst="rect">
            <a:avLst/>
          </a:prstGeom>
        </p:spPr>
        <p:txBody>
          <a:bodyPr wrap="square">
            <a:spAutoFit/>
          </a:bodyPr>
          <a:lstStyle/>
          <a:p>
            <a:r>
              <a:rPr lang="ru-RU" dirty="0"/>
              <a:t>Алгоритм предполагает следующие уровни оценки и фильтрации классов объектов после распознавания для почек и для камней.</a:t>
            </a:r>
          </a:p>
          <a:p>
            <a:r>
              <a:rPr lang="ru-RU" dirty="0"/>
              <a:t>Для оценки правдоподобия при детектировании почек оценивается:</a:t>
            </a:r>
          </a:p>
          <a:p>
            <a:pPr marL="285750" lvl="0" indent="-285750">
              <a:buFont typeface="Arial" panose="020B0604020202020204" pitchFamily="34" charset="0"/>
              <a:buChar char="•"/>
            </a:pPr>
            <a:r>
              <a:rPr lang="ru-RU" dirty="0"/>
              <a:t>локализация (относительные координаты x, y) на снимке;</a:t>
            </a:r>
          </a:p>
          <a:p>
            <a:pPr marL="285750" lvl="0" indent="-285750">
              <a:buFont typeface="Arial" panose="020B0604020202020204" pitchFamily="34" charset="0"/>
              <a:buChar char="•"/>
            </a:pPr>
            <a:r>
              <a:rPr lang="ru-RU" dirty="0"/>
              <a:t>при множественном выборе между несколькими объектами одного класса оценивается вектор (достоверность, размер, локализация).</a:t>
            </a:r>
          </a:p>
          <a:p>
            <a:r>
              <a:rPr lang="ru-RU" dirty="0"/>
              <a:t>Для оценки правдоподобия при детектировании камней оценивается:</a:t>
            </a:r>
          </a:p>
          <a:p>
            <a:pPr marL="285750" lvl="0" indent="-285750">
              <a:buFont typeface="Arial" panose="020B0604020202020204" pitchFamily="34" charset="0"/>
              <a:buChar char="•"/>
            </a:pPr>
            <a:r>
              <a:rPr lang="ru-RU" dirty="0"/>
              <a:t>локализация внутри почки (левой или правой);</a:t>
            </a:r>
          </a:p>
          <a:p>
            <a:pPr marL="285750" lvl="0" indent="-285750">
              <a:buFont typeface="Arial" panose="020B0604020202020204" pitchFamily="34" charset="0"/>
              <a:buChar char="•"/>
            </a:pPr>
            <a:r>
              <a:rPr lang="ru-RU" dirty="0"/>
              <a:t>класс камня оценивается после его полной послойной «сборки».</a:t>
            </a:r>
          </a:p>
        </p:txBody>
      </p:sp>
      <p:sp>
        <p:nvSpPr>
          <p:cNvPr id="6" name="Прямоугольник 5">
            <a:extLst>
              <a:ext uri="{FF2B5EF4-FFF2-40B4-BE49-F238E27FC236}">
                <a16:creationId xmlns:a16="http://schemas.microsoft.com/office/drawing/2014/main" id="{4920E127-EC56-4CBC-882F-F733E14F901B}"/>
              </a:ext>
            </a:extLst>
          </p:cNvPr>
          <p:cNvSpPr/>
          <p:nvPr/>
        </p:nvSpPr>
        <p:spPr>
          <a:xfrm>
            <a:off x="7686171" y="3810691"/>
            <a:ext cx="3553858" cy="276999"/>
          </a:xfrm>
          <a:prstGeom prst="rect">
            <a:avLst/>
          </a:prstGeom>
        </p:spPr>
        <p:txBody>
          <a:bodyPr wrap="none">
            <a:spAutoFit/>
          </a:bodyPr>
          <a:lstStyle/>
          <a:p>
            <a:r>
              <a:rPr lang="ru-RU" sz="1200" dirty="0">
                <a:latin typeface="Times New Roman" panose="02020603050405020304" pitchFamily="18" charset="0"/>
                <a:ea typeface="Times New Roman" panose="02020603050405020304" pitchFamily="18" charset="0"/>
              </a:rPr>
              <a:t>«Облако правдоподобия» для правой и левой почек</a:t>
            </a:r>
            <a:endParaRPr lang="ru-RU" sz="1200" dirty="0"/>
          </a:p>
        </p:txBody>
      </p:sp>
      <p:sp>
        <p:nvSpPr>
          <p:cNvPr id="3" name="Номер слайда 2">
            <a:extLst>
              <a:ext uri="{FF2B5EF4-FFF2-40B4-BE49-F238E27FC236}">
                <a16:creationId xmlns:a16="http://schemas.microsoft.com/office/drawing/2014/main" id="{D646F114-7912-41C8-B8A7-506B6021B308}"/>
              </a:ext>
            </a:extLst>
          </p:cNvPr>
          <p:cNvSpPr>
            <a:spLocks noGrp="1"/>
          </p:cNvSpPr>
          <p:nvPr>
            <p:ph type="sldNum" sz="quarter" idx="12"/>
          </p:nvPr>
        </p:nvSpPr>
        <p:spPr/>
        <p:txBody>
          <a:bodyPr/>
          <a:lstStyle/>
          <a:p>
            <a:fld id="{48F51DB1-B754-4039-BC91-946AEF69FEDB}" type="slidenum">
              <a:rPr lang="ru-RU" smtClean="0"/>
              <a:t>10</a:t>
            </a:fld>
            <a:endParaRPr lang="ru-RU"/>
          </a:p>
        </p:txBody>
      </p:sp>
      <p:sp>
        <p:nvSpPr>
          <p:cNvPr id="7" name="Прямоугольник 6">
            <a:extLst>
              <a:ext uri="{FF2B5EF4-FFF2-40B4-BE49-F238E27FC236}">
                <a16:creationId xmlns:a16="http://schemas.microsoft.com/office/drawing/2014/main" id="{03F1CCD3-4222-4C28-8BD2-E652537CF080}"/>
              </a:ext>
            </a:extLst>
          </p:cNvPr>
          <p:cNvSpPr/>
          <p:nvPr/>
        </p:nvSpPr>
        <p:spPr>
          <a:xfrm>
            <a:off x="7087324" y="4180344"/>
            <a:ext cx="4496481" cy="2677656"/>
          </a:xfrm>
          <a:prstGeom prst="rect">
            <a:avLst/>
          </a:prstGeom>
        </p:spPr>
        <p:txBody>
          <a:bodyPr wrap="square">
            <a:spAutoFit/>
          </a:bodyPr>
          <a:lstStyle/>
          <a:p>
            <a:pPr marL="171450" indent="-171450">
              <a:buFont typeface="Arial" panose="020B0604020202020204" pitchFamily="34" charset="0"/>
              <a:buChar char="•"/>
            </a:pPr>
            <a:r>
              <a:rPr lang="ru-RU" sz="1200" dirty="0"/>
              <a:t>При оценке правдоподобия обнаружения почки задача усложняется тем, что отсутствует уровень внешних логических границ для нахождения данного объекта на снимках. Для решения этой задачи был предложен метод создания «облака правдоподобия» для объектов классов почек.</a:t>
            </a:r>
          </a:p>
          <a:p>
            <a:pPr marL="171450" indent="-171450">
              <a:buFont typeface="Arial" panose="020B0604020202020204" pitchFamily="34" charset="0"/>
              <a:buChar char="•"/>
            </a:pPr>
            <a:r>
              <a:rPr lang="ru-RU" sz="1200" dirty="0"/>
              <a:t>Облако правдоподобия» создается на этапе обучения нейронной сети путем анализа файлов текстовых меток и характеризует функцию принадлежности объекта, найденного в пределах облака, к заданному классу.</a:t>
            </a:r>
          </a:p>
          <a:p>
            <a:pPr marL="171450" indent="-171450">
              <a:buFont typeface="Arial" panose="020B0604020202020204" pitchFamily="34" charset="0"/>
              <a:buChar char="•"/>
            </a:pPr>
            <a:r>
              <a:rPr lang="ru-RU" sz="1200" dirty="0"/>
              <a:t>Алгоритм производит сравнение параметров детектируемого объекта с параметрами «облака правдоподобия». Детектируемые объекты классов почек, не соответствующие необходимым параметрам, отбрасываются.</a:t>
            </a:r>
          </a:p>
          <a:p>
            <a:endParaRPr lang="ru-RU" sz="1200" dirty="0"/>
          </a:p>
        </p:txBody>
      </p:sp>
    </p:spTree>
    <p:extLst>
      <p:ext uri="{BB962C8B-B14F-4D97-AF65-F5344CB8AC3E}">
        <p14:creationId xmlns:p14="http://schemas.microsoft.com/office/powerpoint/2010/main" val="33330348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769B442-E164-4A83-AEE6-9B2604596426}"/>
              </a:ext>
            </a:extLst>
          </p:cNvPr>
          <p:cNvSpPr>
            <a:spLocks noGrp="1"/>
          </p:cNvSpPr>
          <p:nvPr>
            <p:ph type="title"/>
          </p:nvPr>
        </p:nvSpPr>
        <p:spPr>
          <a:xfrm>
            <a:off x="838200" y="365126"/>
            <a:ext cx="10515600" cy="542836"/>
          </a:xfrm>
        </p:spPr>
        <p:txBody>
          <a:bodyPr>
            <a:noAutofit/>
          </a:bodyPr>
          <a:lstStyle/>
          <a:p>
            <a:pPr algn="just">
              <a:lnSpc>
                <a:spcPct val="100000"/>
              </a:lnSpc>
              <a:spcBef>
                <a:spcPts val="0"/>
              </a:spcBef>
            </a:pPr>
            <a:r>
              <a:rPr lang="ru-RU" sz="2800" dirty="0">
                <a:solidFill>
                  <a:srgbClr val="7030A0"/>
                </a:solidFill>
              </a:rPr>
              <a:t>4. Разработка алгоритма и математических моделей оценки точности и достоверности результатов детектирования объектов.</a:t>
            </a:r>
          </a:p>
        </p:txBody>
      </p:sp>
      <p:sp>
        <p:nvSpPr>
          <p:cNvPr id="5" name="Прямоугольник 4">
            <a:extLst>
              <a:ext uri="{FF2B5EF4-FFF2-40B4-BE49-F238E27FC236}">
                <a16:creationId xmlns:a16="http://schemas.microsoft.com/office/drawing/2014/main" id="{40B27001-8DDC-48FB-AA0A-7357D90B042C}"/>
              </a:ext>
            </a:extLst>
          </p:cNvPr>
          <p:cNvSpPr/>
          <p:nvPr/>
        </p:nvSpPr>
        <p:spPr>
          <a:xfrm>
            <a:off x="904409" y="1263620"/>
            <a:ext cx="10570667" cy="3416320"/>
          </a:xfrm>
          <a:prstGeom prst="rect">
            <a:avLst/>
          </a:prstGeom>
        </p:spPr>
        <p:txBody>
          <a:bodyPr wrap="square">
            <a:spAutoFit/>
          </a:bodyPr>
          <a:lstStyle/>
          <a:p>
            <a:r>
              <a:rPr lang="ru-RU" dirty="0"/>
              <a:t>Оценка качества классификации объектов по результатам детектирования и анализа сводится к определению метрик близости найденного объекта к определенному классу по форме, плотности и локализации. В данном исследовании предложено оценивать качество с помощью:</a:t>
            </a:r>
          </a:p>
          <a:p>
            <a:pPr marL="285750" indent="-285750">
              <a:buFont typeface="Wingdings" panose="05000000000000000000" pitchFamily="2" charset="2"/>
              <a:buChar char="Ø"/>
            </a:pPr>
            <a:r>
              <a:rPr lang="ru-RU" dirty="0"/>
              <a:t> точности детектирования (</a:t>
            </a:r>
            <a:r>
              <a:rPr lang="en-US" dirty="0"/>
              <a:t>DP</a:t>
            </a:r>
            <a:r>
              <a:rPr lang="ru-RU" dirty="0"/>
              <a:t> - </a:t>
            </a:r>
            <a:r>
              <a:rPr lang="en-US" dirty="0"/>
              <a:t>detect precision</a:t>
            </a:r>
            <a:r>
              <a:rPr lang="ru-RU" dirty="0"/>
              <a:t>), </a:t>
            </a:r>
          </a:p>
          <a:p>
            <a:pPr marL="285750" indent="-285750">
              <a:buFont typeface="Wingdings" panose="05000000000000000000" pitchFamily="2" charset="2"/>
              <a:buChar char="Ø"/>
            </a:pPr>
            <a:r>
              <a:rPr lang="ru-RU" dirty="0"/>
              <a:t>достоверности объекта (</a:t>
            </a:r>
            <a:r>
              <a:rPr lang="en-US" dirty="0"/>
              <a:t>OR </a:t>
            </a:r>
            <a:r>
              <a:rPr lang="ru-RU" dirty="0"/>
              <a:t>– </a:t>
            </a:r>
            <a:r>
              <a:rPr lang="en-US" dirty="0"/>
              <a:t>object reliability</a:t>
            </a:r>
            <a:r>
              <a:rPr lang="ru-RU" dirty="0"/>
              <a:t>) и </a:t>
            </a:r>
          </a:p>
          <a:p>
            <a:pPr marL="285750" indent="-285750">
              <a:buFont typeface="Wingdings" panose="05000000000000000000" pitchFamily="2" charset="2"/>
              <a:buChar char="Ø"/>
            </a:pPr>
            <a:r>
              <a:rPr lang="ru-RU" dirty="0"/>
              <a:t>правдоподобия объекта (</a:t>
            </a:r>
            <a:r>
              <a:rPr lang="en-US" dirty="0"/>
              <a:t>OV </a:t>
            </a:r>
            <a:r>
              <a:rPr lang="ru-RU" dirty="0"/>
              <a:t>– </a:t>
            </a:r>
            <a:r>
              <a:rPr lang="en-US" dirty="0"/>
              <a:t>object veracity</a:t>
            </a:r>
            <a:r>
              <a:rPr lang="ru-RU" dirty="0"/>
              <a:t>).</a:t>
            </a:r>
          </a:p>
          <a:p>
            <a:endParaRPr lang="ru-RU" dirty="0"/>
          </a:p>
          <a:p>
            <a:endParaRPr lang="ru-RU" dirty="0"/>
          </a:p>
          <a:p>
            <a:endParaRPr lang="ru-RU" dirty="0"/>
          </a:p>
          <a:p>
            <a:r>
              <a:rPr lang="ru-RU" dirty="0"/>
              <a:t>Точность детектирования оценивает результат работы модели после детектирования по форме. Детектирование объекта классифицирует объект с параметром </a:t>
            </a:r>
            <a:r>
              <a:rPr lang="en-US" dirty="0"/>
              <a:t>confidence</a:t>
            </a:r>
            <a:r>
              <a:rPr lang="ru-RU" dirty="0"/>
              <a:t> (уверенность).</a:t>
            </a:r>
          </a:p>
          <a:p>
            <a:endParaRPr lang="ru-RU" dirty="0"/>
          </a:p>
        </p:txBody>
      </p:sp>
      <p:sp>
        <p:nvSpPr>
          <p:cNvPr id="3" name="Номер слайда 2">
            <a:extLst>
              <a:ext uri="{FF2B5EF4-FFF2-40B4-BE49-F238E27FC236}">
                <a16:creationId xmlns:a16="http://schemas.microsoft.com/office/drawing/2014/main" id="{D646F114-7912-41C8-B8A7-506B6021B308}"/>
              </a:ext>
            </a:extLst>
          </p:cNvPr>
          <p:cNvSpPr>
            <a:spLocks noGrp="1"/>
          </p:cNvSpPr>
          <p:nvPr>
            <p:ph type="sldNum" sz="quarter" idx="12"/>
          </p:nvPr>
        </p:nvSpPr>
        <p:spPr/>
        <p:txBody>
          <a:bodyPr/>
          <a:lstStyle/>
          <a:p>
            <a:fld id="{48F51DB1-B754-4039-BC91-946AEF69FEDB}" type="slidenum">
              <a:rPr lang="ru-RU" smtClean="0"/>
              <a:t>11</a:t>
            </a:fld>
            <a:endParaRPr lang="ru-RU"/>
          </a:p>
        </p:txBody>
      </p:sp>
      <p:sp>
        <p:nvSpPr>
          <p:cNvPr id="10" name="Заголовок 1">
            <a:extLst>
              <a:ext uri="{FF2B5EF4-FFF2-40B4-BE49-F238E27FC236}">
                <a16:creationId xmlns:a16="http://schemas.microsoft.com/office/drawing/2014/main" id="{10D07572-C86A-4E68-ABC9-EFB5437DC2F8}"/>
              </a:ext>
            </a:extLst>
          </p:cNvPr>
          <p:cNvSpPr txBox="1">
            <a:spLocks/>
          </p:cNvSpPr>
          <p:nvPr/>
        </p:nvSpPr>
        <p:spPr>
          <a:xfrm>
            <a:off x="1037823" y="3210906"/>
            <a:ext cx="10958848" cy="54927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ru-RU" sz="2800" dirty="0">
                <a:solidFill>
                  <a:srgbClr val="7030A0"/>
                </a:solidFill>
                <a:latin typeface="Arial" panose="020B0604020202020204" pitchFamily="34" charset="0"/>
                <a:cs typeface="Arial" panose="020B0604020202020204" pitchFamily="34" charset="0"/>
              </a:rPr>
              <a:t>Модель оценки точности детектирования</a:t>
            </a:r>
            <a:endParaRPr lang="ru-RU" sz="2800" dirty="0">
              <a:solidFill>
                <a:srgbClr val="7030A0"/>
              </a:solidFill>
            </a:endParaRP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7926D5DA-9959-486D-BE37-6AC452175255}"/>
                  </a:ext>
                </a:extLst>
              </p:cNvPr>
              <p:cNvSpPr txBox="1"/>
              <p:nvPr/>
            </p:nvSpPr>
            <p:spPr>
              <a:xfrm>
                <a:off x="2044835" y="4438213"/>
                <a:ext cx="7024723" cy="69083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Sup>
                        <m:sSubSupPr>
                          <m:ctrlPr>
                            <a:rPr lang="ru-RU" sz="3600" i="1" smtClean="0">
                              <a:solidFill>
                                <a:srgbClr val="836967"/>
                              </a:solidFill>
                              <a:latin typeface="Cambria Math" panose="02040503050406030204" pitchFamily="18" charset="0"/>
                            </a:rPr>
                          </m:ctrlPr>
                        </m:sSubSupPr>
                        <m:e>
                          <m:r>
                            <a:rPr lang="ru-RU" sz="3600" i="1">
                              <a:latin typeface="Cambria Math" panose="02040503050406030204" pitchFamily="18" charset="0"/>
                            </a:rPr>
                            <m:t>𝐷𝑃</m:t>
                          </m:r>
                        </m:e>
                        <m:sub>
                          <m:r>
                            <a:rPr lang="ru-RU" sz="3600" i="1">
                              <a:latin typeface="Cambria Math" panose="02040503050406030204" pitchFamily="18" charset="0"/>
                            </a:rPr>
                            <m:t>𝑖</m:t>
                          </m:r>
                        </m:sub>
                        <m:sup>
                          <m:r>
                            <a:rPr lang="ru-RU" sz="3600" i="1">
                              <a:latin typeface="Cambria Math" panose="02040503050406030204" pitchFamily="18" charset="0"/>
                            </a:rPr>
                            <m:t>𝑘</m:t>
                          </m:r>
                        </m:sup>
                      </m:sSubSup>
                      <m:r>
                        <a:rPr lang="ru-RU" sz="3600" i="0">
                          <a:latin typeface="Cambria Math" panose="02040503050406030204" pitchFamily="18" charset="0"/>
                        </a:rPr>
                        <m:t>=</m:t>
                      </m:r>
                      <m:sSub>
                        <m:sSubPr>
                          <m:ctrlPr>
                            <a:rPr lang="ru-RU" sz="3600" i="1">
                              <a:solidFill>
                                <a:srgbClr val="836967"/>
                              </a:solidFill>
                              <a:latin typeface="Cambria Math" panose="02040503050406030204" pitchFamily="18" charset="0"/>
                            </a:rPr>
                          </m:ctrlPr>
                        </m:sSubPr>
                        <m:e>
                          <m:r>
                            <a:rPr lang="ru-RU" sz="3600" i="1">
                              <a:latin typeface="Cambria Math" panose="02040503050406030204" pitchFamily="18" charset="0"/>
                            </a:rPr>
                            <m:t>𝐷𝐶</m:t>
                          </m:r>
                        </m:e>
                        <m:sub>
                          <m:r>
                            <a:rPr lang="ru-RU" sz="3600" i="1">
                              <a:latin typeface="Cambria Math" panose="02040503050406030204" pitchFamily="18" charset="0"/>
                            </a:rPr>
                            <m:t>𝑖</m:t>
                          </m:r>
                        </m:sub>
                      </m:sSub>
                      <m:r>
                        <a:rPr lang="ru-RU" sz="3600" i="0">
                          <a:latin typeface="Cambria Math" panose="02040503050406030204" pitchFamily="18" charset="0"/>
                        </a:rPr>
                        <m:t>∗</m:t>
                      </m:r>
                      <m:sSup>
                        <m:sSupPr>
                          <m:ctrlPr>
                            <a:rPr lang="ru-RU" sz="3600" i="1">
                              <a:solidFill>
                                <a:srgbClr val="836967"/>
                              </a:solidFill>
                              <a:latin typeface="Cambria Math" panose="02040503050406030204" pitchFamily="18" charset="0"/>
                            </a:rPr>
                          </m:ctrlPr>
                        </m:sSupPr>
                        <m:e>
                          <m:r>
                            <a:rPr lang="ru-RU" sz="3600" i="1">
                              <a:latin typeface="Cambria Math" panose="02040503050406030204" pitchFamily="18" charset="0"/>
                            </a:rPr>
                            <m:t>𝑃</m:t>
                          </m:r>
                        </m:e>
                        <m:sup>
                          <m:r>
                            <a:rPr lang="ru-RU" sz="3600" i="1">
                              <a:latin typeface="Cambria Math" panose="02040503050406030204" pitchFamily="18" charset="0"/>
                            </a:rPr>
                            <m:t>𝑘</m:t>
                          </m:r>
                        </m:sup>
                      </m:sSup>
                    </m:oMath>
                  </m:oMathPara>
                </a14:m>
                <a:endParaRPr lang="ru-RU" dirty="0"/>
              </a:p>
            </p:txBody>
          </p:sp>
        </mc:Choice>
        <mc:Fallback xmlns="">
          <p:sp>
            <p:nvSpPr>
              <p:cNvPr id="11" name="TextBox 10">
                <a:extLst>
                  <a:ext uri="{FF2B5EF4-FFF2-40B4-BE49-F238E27FC236}">
                    <a16:creationId xmlns:a16="http://schemas.microsoft.com/office/drawing/2014/main" id="{7926D5DA-9959-486D-BE37-6AC452175255}"/>
                  </a:ext>
                </a:extLst>
              </p:cNvPr>
              <p:cNvSpPr txBox="1">
                <a:spLocks noRot="1" noChangeAspect="1" noMove="1" noResize="1" noEditPoints="1" noAdjustHandles="1" noChangeArrowheads="1" noChangeShapeType="1" noTextEdit="1"/>
              </p:cNvSpPr>
              <p:nvPr/>
            </p:nvSpPr>
            <p:spPr>
              <a:xfrm>
                <a:off x="2044835" y="4438213"/>
                <a:ext cx="7024723" cy="690830"/>
              </a:xfrm>
              <a:prstGeom prst="rect">
                <a:avLst/>
              </a:prstGeom>
              <a:blipFill>
                <a:blip r:embed="rId2"/>
                <a:stretch>
                  <a:fillRect/>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98A339CC-CD2A-4A06-933B-DA53214C1E43}"/>
                  </a:ext>
                </a:extLst>
              </p:cNvPr>
              <p:cNvSpPr txBox="1"/>
              <p:nvPr/>
            </p:nvSpPr>
            <p:spPr>
              <a:xfrm>
                <a:off x="760927" y="4883696"/>
                <a:ext cx="10958847" cy="1743041"/>
              </a:xfrm>
              <a:prstGeom prst="rect">
                <a:avLst/>
              </a:prstGeom>
              <a:noFill/>
            </p:spPr>
            <p:txBody>
              <a:bodyPr wrap="square">
                <a:spAutoFit/>
              </a:bodyPr>
              <a:lstStyle/>
              <a:p>
                <a:pPr indent="449580" algn="just">
                  <a:lnSpc>
                    <a:spcPct val="150000"/>
                  </a:lnSpc>
                </a:pPr>
                <a:r>
                  <a:rPr lang="ru-RU" dirty="0"/>
                  <a:t>где </a:t>
                </a:r>
                <a14:m>
                  <m:oMath xmlns:m="http://schemas.openxmlformats.org/officeDocument/2006/math">
                    <m:sSubSup>
                      <m:sSubSupPr>
                        <m:ctrlPr>
                          <a:rPr lang="ru-RU" i="1">
                            <a:latin typeface="Cambria Math" panose="02040503050406030204" pitchFamily="18" charset="0"/>
                          </a:rPr>
                        </m:ctrlPr>
                      </m:sSubSupPr>
                      <m:e>
                        <m:r>
                          <a:rPr lang="en-US">
                            <a:latin typeface="Cambria Math" panose="02040503050406030204" pitchFamily="18" charset="0"/>
                          </a:rPr>
                          <m:t>𝐷</m:t>
                        </m:r>
                        <m:r>
                          <a:rPr lang="ru-RU">
                            <a:latin typeface="Cambria Math" panose="02040503050406030204" pitchFamily="18" charset="0"/>
                          </a:rPr>
                          <m:t>𝑃</m:t>
                        </m:r>
                      </m:e>
                      <m:sub>
                        <m:r>
                          <a:rPr lang="ru-RU">
                            <a:latin typeface="Cambria Math" panose="02040503050406030204" pitchFamily="18" charset="0"/>
                          </a:rPr>
                          <m:t>𝑖</m:t>
                        </m:r>
                      </m:sub>
                      <m:sup>
                        <m:r>
                          <a:rPr lang="ru-RU">
                            <a:latin typeface="Cambria Math" panose="02040503050406030204" pitchFamily="18" charset="0"/>
                          </a:rPr>
                          <m:t>𝑘</m:t>
                        </m:r>
                      </m:sup>
                    </m:sSubSup>
                  </m:oMath>
                </a14:m>
                <a:r>
                  <a:rPr lang="ru-RU" dirty="0"/>
                  <a:t> – точность детектирования </a:t>
                </a:r>
                <a:r>
                  <a:rPr lang="en-US" dirty="0" err="1"/>
                  <a:t>i</a:t>
                </a:r>
                <a:r>
                  <a:rPr lang="ru-RU" dirty="0"/>
                  <a:t>-го объекта -</a:t>
                </a:r>
                <a:r>
                  <a:rPr lang="en-US" dirty="0"/>
                  <a:t>k</a:t>
                </a:r>
                <a:r>
                  <a:rPr lang="ru-RU" dirty="0"/>
                  <a:t>-го класса, </a:t>
                </a:r>
                <a:r>
                  <a:rPr lang="en-US" dirty="0" err="1"/>
                  <a:t>i</a:t>
                </a:r>
                <a:r>
                  <a:rPr lang="ru-RU" dirty="0"/>
                  <a:t>=1..</a:t>
                </a:r>
                <a:r>
                  <a:rPr lang="en-US" dirty="0"/>
                  <a:t>n</a:t>
                </a:r>
                <a:r>
                  <a:rPr lang="ru-RU" dirty="0"/>
                  <a:t>, </a:t>
                </a:r>
                <a:r>
                  <a:rPr lang="en-US" dirty="0"/>
                  <a:t>n </a:t>
                </a:r>
                <a:r>
                  <a:rPr lang="ru-RU" dirty="0"/>
                  <a:t>– количество детектированных объектов, </a:t>
                </a:r>
                <a:r>
                  <a:rPr lang="en-US" dirty="0"/>
                  <a:t>k</a:t>
                </a:r>
                <a:r>
                  <a:rPr lang="ru-RU" dirty="0"/>
                  <a:t> = 1..</a:t>
                </a:r>
                <a:r>
                  <a:rPr lang="en-US" dirty="0"/>
                  <a:t>m</a:t>
                </a:r>
                <a:r>
                  <a:rPr lang="ru-RU" dirty="0"/>
                  <a:t>, </a:t>
                </a:r>
                <a:r>
                  <a:rPr lang="en-US" dirty="0"/>
                  <a:t>m</a:t>
                </a:r>
                <a:r>
                  <a:rPr lang="ru-RU" dirty="0"/>
                  <a:t> – количество классов объектов в модели, в нашем исследовании </a:t>
                </a:r>
                <a:r>
                  <a:rPr lang="en-US" dirty="0"/>
                  <a:t>m</a:t>
                </a:r>
                <a:r>
                  <a:rPr lang="ru-RU" dirty="0"/>
                  <a:t>=6;</a:t>
                </a:r>
              </a:p>
              <a:p>
                <a:pPr indent="449580" algn="just">
                  <a:lnSpc>
                    <a:spcPct val="150000"/>
                  </a:lnSpc>
                </a:pPr>
                <a14:m>
                  <m:oMath xmlns:m="http://schemas.openxmlformats.org/officeDocument/2006/math">
                    <m:sSub>
                      <m:sSubPr>
                        <m:ctrlPr>
                          <a:rPr lang="ru-RU" i="1">
                            <a:latin typeface="Cambria Math" panose="02040503050406030204" pitchFamily="18" charset="0"/>
                          </a:rPr>
                        </m:ctrlPr>
                      </m:sSubPr>
                      <m:e>
                        <m:r>
                          <a:rPr lang="ru-RU">
                            <a:latin typeface="Cambria Math" panose="02040503050406030204" pitchFamily="18" charset="0"/>
                          </a:rPr>
                          <m:t>𝐷𝐶</m:t>
                        </m:r>
                      </m:e>
                      <m:sub>
                        <m:r>
                          <a:rPr lang="ru-RU">
                            <a:latin typeface="Cambria Math" panose="02040503050406030204" pitchFamily="18" charset="0"/>
                          </a:rPr>
                          <m:t>𝑖</m:t>
                        </m:r>
                      </m:sub>
                    </m:sSub>
                  </m:oMath>
                </a14:m>
                <a:r>
                  <a:rPr lang="ru-RU" dirty="0"/>
                  <a:t> - уверенность при детектировании, которую выдает алгоритм распознавания </a:t>
                </a:r>
                <a:r>
                  <a:rPr lang="en-US" dirty="0"/>
                  <a:t>YOLO</a:t>
                </a:r>
                <a:r>
                  <a:rPr lang="ru-RU" dirty="0"/>
                  <a:t> для </a:t>
                </a:r>
                <a:r>
                  <a:rPr lang="en-US" dirty="0" err="1"/>
                  <a:t>i</a:t>
                </a:r>
                <a:r>
                  <a:rPr lang="ru-RU" dirty="0"/>
                  <a:t>-го объекта;</a:t>
                </a:r>
              </a:p>
              <a:p>
                <a:pPr indent="449580" algn="just">
                  <a:lnSpc>
                    <a:spcPct val="150000"/>
                  </a:lnSpc>
                </a:pPr>
                <a14:m>
                  <m:oMath xmlns:m="http://schemas.openxmlformats.org/officeDocument/2006/math">
                    <m:sSup>
                      <m:sSupPr>
                        <m:ctrlPr>
                          <a:rPr lang="ru-RU" i="1">
                            <a:latin typeface="Cambria Math" panose="02040503050406030204" pitchFamily="18" charset="0"/>
                          </a:rPr>
                        </m:ctrlPr>
                      </m:sSupPr>
                      <m:e>
                        <m:r>
                          <a:rPr lang="ru-RU">
                            <a:latin typeface="Cambria Math" panose="02040503050406030204" pitchFamily="18" charset="0"/>
                          </a:rPr>
                          <m:t>𝑃</m:t>
                        </m:r>
                      </m:e>
                      <m:sup>
                        <m:r>
                          <a:rPr lang="ru-RU">
                            <a:latin typeface="Cambria Math" panose="02040503050406030204" pitchFamily="18" charset="0"/>
                          </a:rPr>
                          <m:t>𝑘</m:t>
                        </m:r>
                      </m:sup>
                    </m:sSup>
                  </m:oMath>
                </a14:m>
                <a:r>
                  <a:rPr lang="ru-RU" dirty="0"/>
                  <a:t> – точность модели по определению объектов </a:t>
                </a:r>
                <a:r>
                  <a:rPr lang="en-US" dirty="0"/>
                  <a:t>k</a:t>
                </a:r>
                <a:r>
                  <a:rPr lang="ru-RU" dirty="0"/>
                  <a:t>-го класса.</a:t>
                </a:r>
              </a:p>
            </p:txBody>
          </p:sp>
        </mc:Choice>
        <mc:Fallback xmlns="">
          <p:sp>
            <p:nvSpPr>
              <p:cNvPr id="12" name="TextBox 11">
                <a:extLst>
                  <a:ext uri="{FF2B5EF4-FFF2-40B4-BE49-F238E27FC236}">
                    <a16:creationId xmlns:a16="http://schemas.microsoft.com/office/drawing/2014/main" id="{98A339CC-CD2A-4A06-933B-DA53214C1E43}"/>
                  </a:ext>
                </a:extLst>
              </p:cNvPr>
              <p:cNvSpPr txBox="1">
                <a:spLocks noRot="1" noChangeAspect="1" noMove="1" noResize="1" noEditPoints="1" noAdjustHandles="1" noChangeArrowheads="1" noChangeShapeType="1" noTextEdit="1"/>
              </p:cNvSpPr>
              <p:nvPr/>
            </p:nvSpPr>
            <p:spPr>
              <a:xfrm>
                <a:off x="760927" y="4883696"/>
                <a:ext cx="10958847" cy="1743041"/>
              </a:xfrm>
              <a:prstGeom prst="rect">
                <a:avLst/>
              </a:prstGeom>
              <a:blipFill>
                <a:blip r:embed="rId3"/>
                <a:stretch>
                  <a:fillRect l="-501" r="-445" b="-5245"/>
                </a:stretch>
              </a:blipFill>
            </p:spPr>
            <p:txBody>
              <a:bodyPr/>
              <a:lstStyle/>
              <a:p>
                <a:r>
                  <a:rPr lang="ru-RU">
                    <a:noFill/>
                  </a:rPr>
                  <a:t> </a:t>
                </a:r>
              </a:p>
            </p:txBody>
          </p:sp>
        </mc:Fallback>
      </mc:AlternateContent>
    </p:spTree>
    <p:extLst>
      <p:ext uri="{BB962C8B-B14F-4D97-AF65-F5344CB8AC3E}">
        <p14:creationId xmlns:p14="http://schemas.microsoft.com/office/powerpoint/2010/main" val="1450824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1D6AC29-76F1-476A-ABAB-757DFE7B27FE}"/>
              </a:ext>
            </a:extLst>
          </p:cNvPr>
          <p:cNvSpPr>
            <a:spLocks noGrp="1"/>
          </p:cNvSpPr>
          <p:nvPr>
            <p:ph type="title"/>
          </p:nvPr>
        </p:nvSpPr>
        <p:spPr>
          <a:xfrm>
            <a:off x="838200" y="365125"/>
            <a:ext cx="10515600" cy="639427"/>
          </a:xfrm>
        </p:spPr>
        <p:txBody>
          <a:bodyPr>
            <a:noAutofit/>
          </a:bodyPr>
          <a:lstStyle/>
          <a:p>
            <a:r>
              <a:rPr lang="ru-RU" sz="3600" dirty="0">
                <a:latin typeface="Arial" panose="020B0604020202020204" pitchFamily="34" charset="0"/>
                <a:cs typeface="Arial" panose="020B0604020202020204" pitchFamily="34" charset="0"/>
              </a:rPr>
              <a:t>Модель оценки достоверности объекта</a:t>
            </a:r>
            <a:endParaRPr lang="ru-RU" sz="3600" dirty="0"/>
          </a:p>
        </p:txBody>
      </p:sp>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BA08FB90-E7F3-41DE-97DA-C5C86378AF3E}"/>
                  </a:ext>
                </a:extLst>
              </p:cNvPr>
              <p:cNvSpPr txBox="1"/>
              <p:nvPr/>
            </p:nvSpPr>
            <p:spPr>
              <a:xfrm>
                <a:off x="317147" y="2083489"/>
                <a:ext cx="6516469" cy="3233001"/>
              </a:xfrm>
              <a:prstGeom prst="rect">
                <a:avLst/>
              </a:prstGeom>
              <a:noFill/>
            </p:spPr>
            <p:txBody>
              <a:bodyPr wrap="square">
                <a:spAutoFit/>
              </a:bodyPr>
              <a:lstStyle/>
              <a:p>
                <a:pPr indent="449580" algn="just"/>
                <a:r>
                  <a:rPr lang="ru-RU" sz="1400" dirty="0"/>
                  <a:t>где </a:t>
                </a:r>
                <a14:m>
                  <m:oMath xmlns:m="http://schemas.openxmlformats.org/officeDocument/2006/math">
                    <m:sSub>
                      <m:sSubPr>
                        <m:ctrlPr>
                          <a:rPr lang="ru-RU" sz="1400" i="1">
                            <a:latin typeface="Cambria Math" panose="02040503050406030204" pitchFamily="18" charset="0"/>
                          </a:rPr>
                        </m:ctrlPr>
                      </m:sSubPr>
                      <m:e>
                        <m:r>
                          <a:rPr lang="en-US" sz="1400">
                            <a:latin typeface="Cambria Math" panose="02040503050406030204" pitchFamily="18" charset="0"/>
                          </a:rPr>
                          <m:t>𝑂𝑅</m:t>
                        </m:r>
                      </m:e>
                      <m:sub>
                        <m:r>
                          <a:rPr lang="ru-RU" sz="1400">
                            <a:latin typeface="Cambria Math" panose="02040503050406030204" pitchFamily="18" charset="0"/>
                          </a:rPr>
                          <m:t>𝑖</m:t>
                        </m:r>
                      </m:sub>
                    </m:sSub>
                  </m:oMath>
                </a14:m>
                <a:r>
                  <a:rPr lang="ru-RU" sz="1400" dirty="0"/>
                  <a:t> – достоверность </a:t>
                </a:r>
                <a:r>
                  <a:rPr lang="en-US" sz="1400" dirty="0" err="1"/>
                  <a:t>i</a:t>
                </a:r>
                <a:r>
                  <a:rPr lang="ru-RU" sz="1400" dirty="0"/>
                  <a:t>-го объекта, </a:t>
                </a:r>
                <a:r>
                  <a:rPr lang="en-US" sz="1400" dirty="0" err="1"/>
                  <a:t>i</a:t>
                </a:r>
                <a:r>
                  <a:rPr lang="ru-RU" sz="1400" dirty="0"/>
                  <a:t>=1..</a:t>
                </a:r>
                <a:r>
                  <a:rPr lang="en-US" sz="1400" dirty="0"/>
                  <a:t>n</a:t>
                </a:r>
                <a:r>
                  <a:rPr lang="ru-RU" sz="1400" dirty="0"/>
                  <a:t>, </a:t>
                </a:r>
                <a:r>
                  <a:rPr lang="en-US" sz="1400" dirty="0"/>
                  <a:t>n </a:t>
                </a:r>
                <a:r>
                  <a:rPr lang="ru-RU" sz="1400" dirty="0"/>
                  <a:t>– количество детектированных объектов;</a:t>
                </a:r>
              </a:p>
              <a:p>
                <a:pPr indent="449580" algn="just"/>
                <a14:m>
                  <m:oMath xmlns:m="http://schemas.openxmlformats.org/officeDocument/2006/math">
                    <m:r>
                      <a:rPr lang="ru-RU" sz="1400">
                        <a:latin typeface="Cambria Math" panose="02040503050406030204" pitchFamily="18" charset="0"/>
                      </a:rPr>
                      <m:t>𝑉</m:t>
                    </m:r>
                  </m:oMath>
                </a14:m>
                <a:r>
                  <a:rPr lang="ru-RU" sz="1400" dirty="0"/>
                  <a:t> – количество </a:t>
                </a:r>
                <a:r>
                  <a:rPr lang="ru-RU" sz="1400" dirty="0" err="1"/>
                  <a:t>вокселей</a:t>
                </a:r>
                <a:r>
                  <a:rPr lang="ru-RU" sz="1400" dirty="0"/>
                  <a:t> в объеме собранного объекта;</a:t>
                </a:r>
              </a:p>
              <a:p>
                <a:pPr indent="449580" algn="just"/>
                <a14:m>
                  <m:oMath xmlns:m="http://schemas.openxmlformats.org/officeDocument/2006/math">
                    <m:sSubSup>
                      <m:sSubSupPr>
                        <m:ctrlPr>
                          <a:rPr lang="ru-RU" sz="1400" i="1">
                            <a:latin typeface="Cambria Math" panose="02040503050406030204" pitchFamily="18" charset="0"/>
                          </a:rPr>
                        </m:ctrlPr>
                      </m:sSubSupPr>
                      <m:e>
                        <m:r>
                          <a:rPr lang="en-US" sz="1400">
                            <a:latin typeface="Cambria Math" panose="02040503050406030204" pitchFamily="18" charset="0"/>
                          </a:rPr>
                          <m:t>𝑣</m:t>
                        </m:r>
                        <m:r>
                          <a:rPr lang="ru-RU" sz="1400">
                            <a:latin typeface="Cambria Math" panose="02040503050406030204" pitchFamily="18" charset="0"/>
                          </a:rPr>
                          <m:t>𝑟</m:t>
                        </m:r>
                      </m:e>
                      <m:sub>
                        <m:r>
                          <a:rPr lang="ru-RU" sz="1400">
                            <a:latin typeface="Cambria Math" panose="02040503050406030204" pitchFamily="18" charset="0"/>
                          </a:rPr>
                          <m:t>𝑗</m:t>
                        </m:r>
                      </m:sub>
                      <m:sup>
                        <m:r>
                          <a:rPr lang="ru-RU" sz="1400">
                            <a:latin typeface="Cambria Math" panose="02040503050406030204" pitchFamily="18" charset="0"/>
                          </a:rPr>
                          <m:t>𝑘</m:t>
                        </m:r>
                      </m:sup>
                    </m:sSubSup>
                  </m:oMath>
                </a14:m>
                <a:r>
                  <a:rPr lang="ru-RU" sz="1400" dirty="0"/>
                  <a:t>- оценка принадлежности </a:t>
                </a:r>
                <a:r>
                  <a:rPr lang="en-US" sz="1400" dirty="0"/>
                  <a:t>j</a:t>
                </a:r>
                <a:r>
                  <a:rPr lang="ru-RU" sz="1400" dirty="0"/>
                  <a:t>-той точки – </a:t>
                </a:r>
                <a:r>
                  <a:rPr lang="ru-RU" sz="1400" dirty="0" err="1"/>
                  <a:t>вокселя</a:t>
                </a:r>
                <a:r>
                  <a:rPr lang="ru-RU" sz="1400" dirty="0"/>
                  <a:t>  (</a:t>
                </a:r>
                <a:r>
                  <a:rPr lang="en-US" sz="1400" dirty="0"/>
                  <a:t>j</a:t>
                </a:r>
                <a:r>
                  <a:rPr lang="ru-RU" sz="1400" dirty="0"/>
                  <a:t>=1..</a:t>
                </a:r>
                <a:r>
                  <a:rPr lang="en-US" sz="1400" dirty="0"/>
                  <a:t>V</a:t>
                </a:r>
                <a:r>
                  <a:rPr lang="ru-RU" sz="1400" dirty="0"/>
                  <a:t>) из объема массива к классу объектов (</a:t>
                </a:r>
                <a:r>
                  <a:rPr lang="en-US" sz="1400" dirty="0"/>
                  <a:t>k</a:t>
                </a:r>
                <a:r>
                  <a:rPr lang="ru-RU" sz="1400" dirty="0"/>
                  <a:t>) согласно шкалы </a:t>
                </a:r>
                <a:r>
                  <a:rPr lang="ru-RU" sz="1400" dirty="0" err="1"/>
                  <a:t>Хаунсфилда</a:t>
                </a:r>
                <a:r>
                  <a:rPr lang="ru-RU" sz="1400" dirty="0"/>
                  <a:t> и вычисляется по формуле:</a:t>
                </a:r>
              </a:p>
              <a:p>
                <a:pPr indent="449580" algn="ctr"/>
                <a14:m>
                  <m:oMath xmlns:m="http://schemas.openxmlformats.org/officeDocument/2006/math">
                    <m:sSubSup>
                      <m:sSubSupPr>
                        <m:ctrlPr>
                          <a:rPr lang="ru-RU" sz="1400" i="1">
                            <a:latin typeface="Cambria Math" panose="02040503050406030204" pitchFamily="18" charset="0"/>
                          </a:rPr>
                        </m:ctrlPr>
                      </m:sSubSupPr>
                      <m:e>
                        <m:r>
                          <a:rPr lang="en-US" sz="1400">
                            <a:latin typeface="Cambria Math" panose="02040503050406030204" pitchFamily="18" charset="0"/>
                          </a:rPr>
                          <m:t>𝑣</m:t>
                        </m:r>
                        <m:r>
                          <a:rPr lang="ru-RU" sz="1400">
                            <a:latin typeface="Cambria Math" panose="02040503050406030204" pitchFamily="18" charset="0"/>
                          </a:rPr>
                          <m:t>𝑟</m:t>
                        </m:r>
                      </m:e>
                      <m:sub>
                        <m:r>
                          <a:rPr lang="ru-RU" sz="1400">
                            <a:latin typeface="Cambria Math" panose="02040503050406030204" pitchFamily="18" charset="0"/>
                          </a:rPr>
                          <m:t>𝑗</m:t>
                        </m:r>
                      </m:sub>
                      <m:sup>
                        <m:r>
                          <a:rPr lang="ru-RU" sz="1400">
                            <a:latin typeface="Cambria Math" panose="02040503050406030204" pitchFamily="18" charset="0"/>
                          </a:rPr>
                          <m:t>𝑘</m:t>
                        </m:r>
                      </m:sup>
                    </m:sSubSup>
                    <m:r>
                      <a:rPr lang="ru-RU" sz="1400">
                        <a:latin typeface="Cambria Math" panose="02040503050406030204" pitchFamily="18" charset="0"/>
                      </a:rPr>
                      <m:t>=</m:t>
                    </m:r>
                    <m:d>
                      <m:dPr>
                        <m:begChr m:val="{"/>
                        <m:endChr m:val=""/>
                        <m:ctrlPr>
                          <a:rPr lang="ru-RU" sz="1400" i="1">
                            <a:latin typeface="Cambria Math" panose="02040503050406030204" pitchFamily="18" charset="0"/>
                          </a:rPr>
                        </m:ctrlPr>
                      </m:dPr>
                      <m:e>
                        <m:eqArr>
                          <m:eqArrPr>
                            <m:ctrlPr>
                              <a:rPr lang="ru-RU" sz="1400" i="1">
                                <a:latin typeface="Cambria Math" panose="02040503050406030204" pitchFamily="18" charset="0"/>
                              </a:rPr>
                            </m:ctrlPr>
                          </m:eqArrPr>
                          <m:e>
                            <m:r>
                              <a:rPr lang="ru-RU" sz="1400">
                                <a:latin typeface="Cambria Math" panose="02040503050406030204" pitchFamily="18" charset="0"/>
                              </a:rPr>
                              <m:t>1, если </m:t>
                            </m:r>
                            <m:sSub>
                              <m:sSubPr>
                                <m:ctrlPr>
                                  <a:rPr lang="ru-RU" sz="1400" i="1">
                                    <a:latin typeface="Cambria Math" panose="02040503050406030204" pitchFamily="18" charset="0"/>
                                  </a:rPr>
                                </m:ctrlPr>
                              </m:sSubPr>
                              <m:e>
                                <m:sSubSup>
                                  <m:sSubSupPr>
                                    <m:ctrlPr>
                                      <a:rPr lang="ru-RU" sz="1400" i="1">
                                        <a:latin typeface="Cambria Math" panose="02040503050406030204" pitchFamily="18" charset="0"/>
                                      </a:rPr>
                                    </m:ctrlPr>
                                  </m:sSubSupPr>
                                  <m:e>
                                    <m:r>
                                      <a:rPr lang="en-US" sz="1400">
                                        <a:latin typeface="Cambria Math" panose="02040503050406030204" pitchFamily="18" charset="0"/>
                                      </a:rPr>
                                      <m:t>𝐻</m:t>
                                    </m:r>
                                  </m:e>
                                  <m:sub>
                                    <m:r>
                                      <a:rPr lang="en-US" sz="1400">
                                        <a:latin typeface="Cambria Math" panose="02040503050406030204" pitchFamily="18" charset="0"/>
                                      </a:rPr>
                                      <m:t>𝑚𝑖𝑛</m:t>
                                    </m:r>
                                  </m:sub>
                                  <m:sup>
                                    <m:r>
                                      <a:rPr lang="en-US" sz="1400">
                                        <a:latin typeface="Cambria Math" panose="02040503050406030204" pitchFamily="18" charset="0"/>
                                      </a:rPr>
                                      <m:t>𝑘</m:t>
                                    </m:r>
                                  </m:sup>
                                </m:sSubSup>
                                <m:r>
                                  <a:rPr lang="ru-RU" sz="1400">
                                    <a:latin typeface="Cambria Math" panose="02040503050406030204" pitchFamily="18" charset="0"/>
                                  </a:rPr>
                                  <m:t>&lt; </m:t>
                                </m:r>
                                <m:r>
                                  <a:rPr lang="ru-RU" sz="1400">
                                    <a:latin typeface="Cambria Math" panose="02040503050406030204" pitchFamily="18" charset="0"/>
                                  </a:rPr>
                                  <m:t>h</m:t>
                                </m:r>
                              </m:e>
                              <m:sub>
                                <m:r>
                                  <a:rPr lang="en-US" sz="1400">
                                    <a:latin typeface="Cambria Math" panose="02040503050406030204" pitchFamily="18" charset="0"/>
                                  </a:rPr>
                                  <m:t>𝑗</m:t>
                                </m:r>
                              </m:sub>
                            </m:sSub>
                            <m:r>
                              <a:rPr lang="ru-RU" sz="1400">
                                <a:latin typeface="Cambria Math" panose="02040503050406030204" pitchFamily="18" charset="0"/>
                              </a:rPr>
                              <m:t>&lt;</m:t>
                            </m:r>
                            <m:sSubSup>
                              <m:sSubSupPr>
                                <m:ctrlPr>
                                  <a:rPr lang="ru-RU" sz="1400" i="1">
                                    <a:latin typeface="Cambria Math" panose="02040503050406030204" pitchFamily="18" charset="0"/>
                                  </a:rPr>
                                </m:ctrlPr>
                              </m:sSubSupPr>
                              <m:e>
                                <m:r>
                                  <a:rPr lang="en-US" sz="1400">
                                    <a:latin typeface="Cambria Math" panose="02040503050406030204" pitchFamily="18" charset="0"/>
                                  </a:rPr>
                                  <m:t>𝐻</m:t>
                                </m:r>
                              </m:e>
                              <m:sub>
                                <m:r>
                                  <a:rPr lang="en-US" sz="1400">
                                    <a:latin typeface="Cambria Math" panose="02040503050406030204" pitchFamily="18" charset="0"/>
                                  </a:rPr>
                                  <m:t>𝑚𝑎𝑥</m:t>
                                </m:r>
                              </m:sub>
                              <m:sup>
                                <m:r>
                                  <a:rPr lang="en-US" sz="1400">
                                    <a:latin typeface="Cambria Math" panose="02040503050406030204" pitchFamily="18" charset="0"/>
                                  </a:rPr>
                                  <m:t>𝑘</m:t>
                                </m:r>
                              </m:sup>
                            </m:sSubSup>
                          </m:e>
                          <m:e>
                            <m:r>
                              <a:rPr lang="ru-RU" sz="1400">
                                <a:latin typeface="Cambria Math" panose="02040503050406030204" pitchFamily="18" charset="0"/>
                              </a:rPr>
                              <m:t>0,иначе</m:t>
                            </m:r>
                          </m:e>
                        </m:eqArr>
                      </m:e>
                    </m:d>
                  </m:oMath>
                </a14:m>
                <a:r>
                  <a:rPr lang="ru-RU" sz="1400" dirty="0"/>
                  <a:t>,			</a:t>
                </a:r>
              </a:p>
              <a:p>
                <a:pPr indent="449580" algn="just"/>
                <a:r>
                  <a:rPr lang="ru-RU" sz="1400" dirty="0"/>
                  <a:t>где </a:t>
                </a:r>
                <a14:m>
                  <m:oMath xmlns:m="http://schemas.openxmlformats.org/officeDocument/2006/math">
                    <m:sSub>
                      <m:sSubPr>
                        <m:ctrlPr>
                          <a:rPr lang="ru-RU" sz="1400" i="1">
                            <a:latin typeface="Cambria Math" panose="02040503050406030204" pitchFamily="18" charset="0"/>
                          </a:rPr>
                        </m:ctrlPr>
                      </m:sSubPr>
                      <m:e>
                        <m:r>
                          <a:rPr lang="ru-RU" sz="1400">
                            <a:latin typeface="Cambria Math" panose="02040503050406030204" pitchFamily="18" charset="0"/>
                          </a:rPr>
                          <m:t>h</m:t>
                        </m:r>
                      </m:e>
                      <m:sub>
                        <m:r>
                          <a:rPr lang="en-US" sz="1400">
                            <a:latin typeface="Cambria Math" panose="02040503050406030204" pitchFamily="18" charset="0"/>
                          </a:rPr>
                          <m:t>𝑗</m:t>
                        </m:r>
                      </m:sub>
                    </m:sSub>
                  </m:oMath>
                </a14:m>
                <a:r>
                  <a:rPr lang="ru-RU" sz="1400" dirty="0"/>
                  <a:t> – значение светимости </a:t>
                </a:r>
                <a:r>
                  <a:rPr lang="en-US" sz="1400" dirty="0"/>
                  <a:t>j</a:t>
                </a:r>
                <a:r>
                  <a:rPr lang="ru-RU" sz="1400" dirty="0"/>
                  <a:t>-го </a:t>
                </a:r>
                <a:r>
                  <a:rPr lang="ru-RU" sz="1400" dirty="0" err="1"/>
                  <a:t>вокселя</a:t>
                </a:r>
                <a:r>
                  <a:rPr lang="ru-RU" sz="1400" dirty="0"/>
                  <a:t> по </a:t>
                </a:r>
                <a:r>
                  <a:rPr lang="ru-RU" sz="1400" dirty="0" err="1"/>
                  <a:t>Хаунсфилду</a:t>
                </a:r>
                <a:r>
                  <a:rPr lang="ru-RU" sz="1400" dirty="0"/>
                  <a:t>;</a:t>
                </a:r>
              </a:p>
              <a:p>
                <a:pPr indent="449580" algn="just"/>
                <a14:m>
                  <m:oMath xmlns:m="http://schemas.openxmlformats.org/officeDocument/2006/math">
                    <m:sSub>
                      <m:sSubPr>
                        <m:ctrlPr>
                          <a:rPr lang="ru-RU" sz="1400" i="1">
                            <a:latin typeface="Cambria Math" panose="02040503050406030204" pitchFamily="18" charset="0"/>
                          </a:rPr>
                        </m:ctrlPr>
                      </m:sSubPr>
                      <m:e>
                        <m:sSubSup>
                          <m:sSubSupPr>
                            <m:ctrlPr>
                              <a:rPr lang="ru-RU" sz="1400" i="1">
                                <a:latin typeface="Cambria Math" panose="02040503050406030204" pitchFamily="18" charset="0"/>
                              </a:rPr>
                            </m:ctrlPr>
                          </m:sSubSupPr>
                          <m:e>
                            <m:r>
                              <a:rPr lang="en-US" sz="1400">
                                <a:latin typeface="Cambria Math" panose="02040503050406030204" pitchFamily="18" charset="0"/>
                              </a:rPr>
                              <m:t>𝐻</m:t>
                            </m:r>
                          </m:e>
                          <m:sub>
                            <m:r>
                              <a:rPr lang="en-US" sz="1400">
                                <a:latin typeface="Cambria Math" panose="02040503050406030204" pitchFamily="18" charset="0"/>
                              </a:rPr>
                              <m:t>𝑚𝑖𝑛</m:t>
                            </m:r>
                          </m:sub>
                          <m:sup>
                            <m:r>
                              <a:rPr lang="en-US" sz="1400">
                                <a:latin typeface="Cambria Math" panose="02040503050406030204" pitchFamily="18" charset="0"/>
                              </a:rPr>
                              <m:t>𝑘</m:t>
                            </m:r>
                          </m:sup>
                        </m:sSubSup>
                      </m:e>
                      <m:sub/>
                    </m:sSub>
                  </m:oMath>
                </a14:m>
                <a:r>
                  <a:rPr lang="ru-RU" sz="1400" dirty="0"/>
                  <a:t> - минимальное значение светимости для класса по </a:t>
                </a:r>
                <a:r>
                  <a:rPr lang="ru-RU" sz="1400" dirty="0" err="1"/>
                  <a:t>Хаунсфилду</a:t>
                </a:r>
                <a:r>
                  <a:rPr lang="ru-RU" sz="1400" dirty="0"/>
                  <a:t>;</a:t>
                </a:r>
              </a:p>
              <a:p>
                <a:pPr indent="449580" algn="just"/>
                <a14:m>
                  <m:oMath xmlns:m="http://schemas.openxmlformats.org/officeDocument/2006/math">
                    <m:sSubSup>
                      <m:sSubSupPr>
                        <m:ctrlPr>
                          <a:rPr lang="ru-RU" sz="1400" i="1">
                            <a:latin typeface="Cambria Math" panose="02040503050406030204" pitchFamily="18" charset="0"/>
                          </a:rPr>
                        </m:ctrlPr>
                      </m:sSubSupPr>
                      <m:e>
                        <m:r>
                          <a:rPr lang="en-US" sz="1400">
                            <a:latin typeface="Cambria Math" panose="02040503050406030204" pitchFamily="18" charset="0"/>
                          </a:rPr>
                          <m:t>𝐻</m:t>
                        </m:r>
                      </m:e>
                      <m:sub>
                        <m:r>
                          <a:rPr lang="en-US" sz="1400">
                            <a:latin typeface="Cambria Math" panose="02040503050406030204" pitchFamily="18" charset="0"/>
                          </a:rPr>
                          <m:t>𝑚𝑎𝑥</m:t>
                        </m:r>
                      </m:sub>
                      <m:sup>
                        <m:r>
                          <a:rPr lang="en-US" sz="1400">
                            <a:latin typeface="Cambria Math" panose="02040503050406030204" pitchFamily="18" charset="0"/>
                          </a:rPr>
                          <m:t>𝑘</m:t>
                        </m:r>
                      </m:sup>
                    </m:sSubSup>
                  </m:oMath>
                </a14:m>
                <a:r>
                  <a:rPr lang="ru-RU" sz="1400" dirty="0"/>
                  <a:t>- максимально значение светимости для класса по </a:t>
                </a:r>
                <a:r>
                  <a:rPr lang="ru-RU" sz="1400" dirty="0" err="1"/>
                  <a:t>Хаунсфилду</a:t>
                </a:r>
                <a:r>
                  <a:rPr lang="ru-RU" sz="1400" dirty="0"/>
                  <a:t>.</a:t>
                </a:r>
              </a:p>
              <a:p>
                <a:pPr indent="449580" algn="just"/>
                <a:r>
                  <a:rPr lang="ru-RU" sz="1400" dirty="0"/>
                  <a:t>Значения </a:t>
                </a:r>
                <a14:m>
                  <m:oMath xmlns:m="http://schemas.openxmlformats.org/officeDocument/2006/math">
                    <m:sSubSup>
                      <m:sSubSupPr>
                        <m:ctrlPr>
                          <a:rPr lang="ru-RU" sz="1400" i="1">
                            <a:latin typeface="Cambria Math" panose="02040503050406030204" pitchFamily="18" charset="0"/>
                          </a:rPr>
                        </m:ctrlPr>
                      </m:sSubSupPr>
                      <m:e>
                        <m:r>
                          <a:rPr lang="en-US" sz="1400">
                            <a:latin typeface="Cambria Math" panose="02040503050406030204" pitchFamily="18" charset="0"/>
                          </a:rPr>
                          <m:t>𝑣</m:t>
                        </m:r>
                        <m:r>
                          <a:rPr lang="ru-RU" sz="1400">
                            <a:latin typeface="Cambria Math" panose="02040503050406030204" pitchFamily="18" charset="0"/>
                          </a:rPr>
                          <m:t>𝑟</m:t>
                        </m:r>
                      </m:e>
                      <m:sub>
                        <m:r>
                          <a:rPr lang="ru-RU" sz="1400">
                            <a:latin typeface="Cambria Math" panose="02040503050406030204" pitchFamily="18" charset="0"/>
                          </a:rPr>
                          <m:t>𝑗</m:t>
                        </m:r>
                      </m:sub>
                      <m:sup>
                        <m:r>
                          <a:rPr lang="ru-RU" sz="1400">
                            <a:latin typeface="Cambria Math" panose="02040503050406030204" pitchFamily="18" charset="0"/>
                          </a:rPr>
                          <m:t>𝑘</m:t>
                        </m:r>
                      </m:sup>
                    </m:sSubSup>
                  </m:oMath>
                </a14:m>
                <a:r>
                  <a:rPr lang="ru-RU" sz="1400" dirty="0"/>
                  <a:t> формируют 3-х мерный массив – маску </a:t>
                </a:r>
                <a:r>
                  <a:rPr lang="en-US" sz="1400" dirty="0" err="1"/>
                  <a:t>i</a:t>
                </a:r>
                <a:r>
                  <a:rPr lang="ru-RU" sz="1400" dirty="0"/>
                  <a:t>-го объекта </a:t>
                </a:r>
                <a14:m>
                  <m:oMath xmlns:m="http://schemas.openxmlformats.org/officeDocument/2006/math">
                    <m:sSub>
                      <m:sSubPr>
                        <m:ctrlPr>
                          <a:rPr lang="ru-RU" sz="1400" i="1">
                            <a:latin typeface="Cambria Math" panose="02040503050406030204" pitchFamily="18" charset="0"/>
                          </a:rPr>
                        </m:ctrlPr>
                      </m:sSubPr>
                      <m:e>
                        <m:r>
                          <a:rPr lang="en-US" sz="1400">
                            <a:latin typeface="Cambria Math" panose="02040503050406030204" pitchFamily="18" charset="0"/>
                          </a:rPr>
                          <m:t>𝑉𝑅</m:t>
                        </m:r>
                      </m:e>
                      <m:sub>
                        <m:r>
                          <a:rPr lang="ru-RU" sz="1400">
                            <a:latin typeface="Cambria Math" panose="02040503050406030204" pitchFamily="18" charset="0"/>
                          </a:rPr>
                          <m:t>𝑖</m:t>
                        </m:r>
                      </m:sub>
                    </m:sSub>
                  </m:oMath>
                </a14:m>
                <a:r>
                  <a:rPr lang="ru-RU" sz="1400" dirty="0"/>
                  <a:t>.   </a:t>
                </a:r>
              </a:p>
              <a:p>
                <a:pPr indent="449580" algn="just"/>
                <a:endParaRPr lang="ru-RU" sz="1800" dirty="0">
                  <a:effectLst/>
                  <a:latin typeface="Times New Roman" panose="02020603050405020304" pitchFamily="18" charset="0"/>
                  <a:ea typeface="Times New Roman" panose="02020603050405020304" pitchFamily="18" charset="0"/>
                </a:endParaRPr>
              </a:p>
            </p:txBody>
          </p:sp>
        </mc:Choice>
        <mc:Fallback>
          <p:sp>
            <p:nvSpPr>
              <p:cNvPr id="7" name="TextBox 6">
                <a:extLst>
                  <a:ext uri="{FF2B5EF4-FFF2-40B4-BE49-F238E27FC236}">
                    <a16:creationId xmlns:a16="http://schemas.microsoft.com/office/drawing/2014/main" id="{BA08FB90-E7F3-41DE-97DA-C5C86378AF3E}"/>
                  </a:ext>
                </a:extLst>
              </p:cNvPr>
              <p:cNvSpPr txBox="1">
                <a:spLocks noRot="1" noChangeAspect="1" noMove="1" noResize="1" noEditPoints="1" noAdjustHandles="1" noChangeArrowheads="1" noChangeShapeType="1" noTextEdit="1"/>
              </p:cNvSpPr>
              <p:nvPr/>
            </p:nvSpPr>
            <p:spPr>
              <a:xfrm>
                <a:off x="317147" y="2083489"/>
                <a:ext cx="6516469" cy="3233001"/>
              </a:xfrm>
              <a:prstGeom prst="rect">
                <a:avLst/>
              </a:prstGeom>
              <a:blipFill>
                <a:blip r:embed="rId2"/>
                <a:stretch>
                  <a:fillRect l="-281" t="-377" r="-281"/>
                </a:stretch>
              </a:blipFill>
            </p:spPr>
            <p:txBody>
              <a:bodyPr/>
              <a:lstStyle/>
              <a:p>
                <a:r>
                  <a:rPr lang="ru-RU">
                    <a:noFill/>
                  </a:rPr>
                  <a:t> </a:t>
                </a:r>
              </a:p>
            </p:txBody>
          </p:sp>
        </mc:Fallback>
      </mc:AlternateContent>
      <p:pic>
        <p:nvPicPr>
          <p:cNvPr id="6" name="Рисунок 5">
            <a:extLst>
              <a:ext uri="{FF2B5EF4-FFF2-40B4-BE49-F238E27FC236}">
                <a16:creationId xmlns:a16="http://schemas.microsoft.com/office/drawing/2014/main" id="{0E70FB97-ABF2-4096-98EB-DA28C355D885}"/>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332862" y="1048247"/>
            <a:ext cx="2200142" cy="914666"/>
          </a:xfrm>
          <a:prstGeom prst="rect">
            <a:avLst/>
          </a:prstGeom>
        </p:spPr>
      </p:pic>
      <p:sp>
        <p:nvSpPr>
          <p:cNvPr id="3" name="Номер слайда 2">
            <a:extLst>
              <a:ext uri="{FF2B5EF4-FFF2-40B4-BE49-F238E27FC236}">
                <a16:creationId xmlns:a16="http://schemas.microsoft.com/office/drawing/2014/main" id="{C075E690-EFF1-4816-9E68-FF9E6D0DA13C}"/>
              </a:ext>
            </a:extLst>
          </p:cNvPr>
          <p:cNvSpPr>
            <a:spLocks noGrp="1"/>
          </p:cNvSpPr>
          <p:nvPr>
            <p:ph type="sldNum" sz="quarter" idx="12"/>
          </p:nvPr>
        </p:nvSpPr>
        <p:spPr/>
        <p:txBody>
          <a:bodyPr/>
          <a:lstStyle/>
          <a:p>
            <a:fld id="{48F51DB1-B754-4039-BC91-946AEF69FEDB}" type="slidenum">
              <a:rPr lang="ru-RU" smtClean="0"/>
              <a:t>12</a:t>
            </a:fld>
            <a:endParaRPr lang="ru-RU"/>
          </a:p>
        </p:txBody>
      </p:sp>
      <p:grpSp>
        <p:nvGrpSpPr>
          <p:cNvPr id="8" name="Группа 7">
            <a:extLst>
              <a:ext uri="{FF2B5EF4-FFF2-40B4-BE49-F238E27FC236}">
                <a16:creationId xmlns:a16="http://schemas.microsoft.com/office/drawing/2014/main" id="{7965ED41-4742-4CE0-8FAD-521182A8E795}"/>
              </a:ext>
            </a:extLst>
          </p:cNvPr>
          <p:cNvGrpSpPr/>
          <p:nvPr/>
        </p:nvGrpSpPr>
        <p:grpSpPr>
          <a:xfrm>
            <a:off x="4306558" y="5316490"/>
            <a:ext cx="4428286" cy="1448771"/>
            <a:chOff x="-508472" y="0"/>
            <a:chExt cx="4428942" cy="1448775"/>
          </a:xfrm>
        </p:grpSpPr>
        <p:grpSp>
          <p:nvGrpSpPr>
            <p:cNvPr id="9" name="Группа 8">
              <a:extLst>
                <a:ext uri="{FF2B5EF4-FFF2-40B4-BE49-F238E27FC236}">
                  <a16:creationId xmlns:a16="http://schemas.microsoft.com/office/drawing/2014/main" id="{F1ACFD55-FE74-4712-B21A-56A039D1A8AD}"/>
                </a:ext>
              </a:extLst>
            </p:cNvPr>
            <p:cNvGrpSpPr/>
            <p:nvPr/>
          </p:nvGrpSpPr>
          <p:grpSpPr>
            <a:xfrm>
              <a:off x="0" y="0"/>
              <a:ext cx="3920470" cy="1448775"/>
              <a:chOff x="0" y="0"/>
              <a:chExt cx="3920470" cy="1448775"/>
            </a:xfrm>
          </p:grpSpPr>
          <p:sp>
            <p:nvSpPr>
              <p:cNvPr id="11" name="Надпись 90">
                <a:extLst>
                  <a:ext uri="{FF2B5EF4-FFF2-40B4-BE49-F238E27FC236}">
                    <a16:creationId xmlns:a16="http://schemas.microsoft.com/office/drawing/2014/main" id="{62B5897F-AE06-4CA4-9ABE-281CB2444DF5}"/>
                  </a:ext>
                </a:extLst>
              </p:cNvPr>
              <p:cNvSpPr txBox="1"/>
              <p:nvPr/>
            </p:nvSpPr>
            <p:spPr>
              <a:xfrm>
                <a:off x="953373" y="1116266"/>
                <a:ext cx="1544959" cy="332509"/>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indent="450215" algn="just">
                  <a:lnSpc>
                    <a:spcPct val="150000"/>
                  </a:lnSpc>
                  <a:spcAft>
                    <a:spcPts val="0"/>
                  </a:spcAft>
                </a:pPr>
                <a:r>
                  <a:rPr lang="ru-RU" sz="1400" dirty="0">
                    <a:effectLst/>
                    <a:latin typeface="Times New Roman" panose="02020603050405020304" pitchFamily="18" charset="0"/>
                    <a:ea typeface="Times New Roman" panose="02020603050405020304" pitchFamily="18" charset="0"/>
                  </a:rPr>
                  <a:t>б</a:t>
                </a:r>
                <a:r>
                  <a:rPr lang="en-US" sz="1400" dirty="0">
                    <a:effectLst/>
                    <a:latin typeface="Times New Roman" panose="02020603050405020304" pitchFamily="18" charset="0"/>
                    <a:ea typeface="Times New Roman" panose="02020603050405020304" pitchFamily="18" charset="0"/>
                  </a:rPr>
                  <a:t>) OR &lt; 0,5</a:t>
                </a:r>
                <a:endParaRPr lang="ru-RU" sz="1400" dirty="0">
                  <a:effectLst/>
                  <a:latin typeface="Times New Roman" panose="02020603050405020304" pitchFamily="18" charset="0"/>
                  <a:ea typeface="Times New Roman" panose="02020603050405020304" pitchFamily="18" charset="0"/>
                </a:endParaRPr>
              </a:p>
            </p:txBody>
          </p:sp>
          <p:grpSp>
            <p:nvGrpSpPr>
              <p:cNvPr id="12" name="Группа 11">
                <a:extLst>
                  <a:ext uri="{FF2B5EF4-FFF2-40B4-BE49-F238E27FC236}">
                    <a16:creationId xmlns:a16="http://schemas.microsoft.com/office/drawing/2014/main" id="{2B763640-D909-4EA7-9D2F-30982B773A28}"/>
                  </a:ext>
                </a:extLst>
              </p:cNvPr>
              <p:cNvGrpSpPr/>
              <p:nvPr/>
            </p:nvGrpSpPr>
            <p:grpSpPr>
              <a:xfrm>
                <a:off x="0" y="0"/>
                <a:ext cx="3920470" cy="1370625"/>
                <a:chOff x="0" y="0"/>
                <a:chExt cx="3920470" cy="1370625"/>
              </a:xfrm>
            </p:grpSpPr>
            <p:grpSp>
              <p:nvGrpSpPr>
                <p:cNvPr id="13" name="Группа 12">
                  <a:extLst>
                    <a:ext uri="{FF2B5EF4-FFF2-40B4-BE49-F238E27FC236}">
                      <a16:creationId xmlns:a16="http://schemas.microsoft.com/office/drawing/2014/main" id="{B95377E7-6EAF-47D7-BCB7-9F36DEAC6E67}"/>
                    </a:ext>
                  </a:extLst>
                </p:cNvPr>
                <p:cNvGrpSpPr/>
                <p:nvPr/>
              </p:nvGrpSpPr>
              <p:grpSpPr>
                <a:xfrm>
                  <a:off x="0" y="0"/>
                  <a:ext cx="3837938" cy="1080135"/>
                  <a:chOff x="0" y="0"/>
                  <a:chExt cx="3838524" cy="1080519"/>
                </a:xfrm>
              </p:grpSpPr>
              <p:grpSp>
                <p:nvGrpSpPr>
                  <p:cNvPr id="15" name="Группа 14">
                    <a:extLst>
                      <a:ext uri="{FF2B5EF4-FFF2-40B4-BE49-F238E27FC236}">
                        <a16:creationId xmlns:a16="http://schemas.microsoft.com/office/drawing/2014/main" id="{EE487F17-33AF-4831-882E-84C5BA6A3536}"/>
                      </a:ext>
                    </a:extLst>
                  </p:cNvPr>
                  <p:cNvGrpSpPr/>
                  <p:nvPr/>
                </p:nvGrpSpPr>
                <p:grpSpPr>
                  <a:xfrm>
                    <a:off x="0" y="34229"/>
                    <a:ext cx="1036646" cy="1046290"/>
                    <a:chOff x="0" y="0"/>
                    <a:chExt cx="1036646" cy="1046290"/>
                  </a:xfrm>
                </p:grpSpPr>
                <p:sp>
                  <p:nvSpPr>
                    <p:cNvPr id="24" name="Прямоугольник 23">
                      <a:extLst>
                        <a:ext uri="{FF2B5EF4-FFF2-40B4-BE49-F238E27FC236}">
                          <a16:creationId xmlns:a16="http://schemas.microsoft.com/office/drawing/2014/main" id="{C302A9F1-9712-4D83-9C3C-A84CDD7A31E7}"/>
                        </a:ext>
                      </a:extLst>
                    </p:cNvPr>
                    <p:cNvSpPr/>
                    <p:nvPr/>
                  </p:nvSpPr>
                  <p:spPr>
                    <a:xfrm>
                      <a:off x="0" y="0"/>
                      <a:ext cx="1036646" cy="10415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ru-RU"/>
                    </a:p>
                  </p:txBody>
                </p:sp>
                <p:sp>
                  <p:nvSpPr>
                    <p:cNvPr id="25" name="Овал 24">
                      <a:extLst>
                        <a:ext uri="{FF2B5EF4-FFF2-40B4-BE49-F238E27FC236}">
                          <a16:creationId xmlns:a16="http://schemas.microsoft.com/office/drawing/2014/main" id="{31BC2E73-1D79-42E3-9D40-0CCEE46B3172}"/>
                        </a:ext>
                      </a:extLst>
                    </p:cNvPr>
                    <p:cNvSpPr/>
                    <p:nvPr/>
                  </p:nvSpPr>
                  <p:spPr>
                    <a:xfrm>
                      <a:off x="24449" y="24449"/>
                      <a:ext cx="929070" cy="1021841"/>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ru-RU"/>
                    </a:p>
                  </p:txBody>
                </p:sp>
              </p:grpSp>
              <p:grpSp>
                <p:nvGrpSpPr>
                  <p:cNvPr id="16" name="Группа 15">
                    <a:extLst>
                      <a:ext uri="{FF2B5EF4-FFF2-40B4-BE49-F238E27FC236}">
                        <a16:creationId xmlns:a16="http://schemas.microsoft.com/office/drawing/2014/main" id="{7AB09C65-417E-4304-A487-831E689BD935}"/>
                      </a:ext>
                    </a:extLst>
                  </p:cNvPr>
                  <p:cNvGrpSpPr/>
                  <p:nvPr/>
                </p:nvGrpSpPr>
                <p:grpSpPr>
                  <a:xfrm>
                    <a:off x="1466952" y="19559"/>
                    <a:ext cx="1036646" cy="1041535"/>
                    <a:chOff x="0" y="0"/>
                    <a:chExt cx="1036646" cy="1041535"/>
                  </a:xfrm>
                </p:grpSpPr>
                <p:sp>
                  <p:nvSpPr>
                    <p:cNvPr id="22" name="Прямоугольник 21">
                      <a:extLst>
                        <a:ext uri="{FF2B5EF4-FFF2-40B4-BE49-F238E27FC236}">
                          <a16:creationId xmlns:a16="http://schemas.microsoft.com/office/drawing/2014/main" id="{DAE5B937-EF4F-492F-97E9-8C63C3722F3A}"/>
                        </a:ext>
                      </a:extLst>
                    </p:cNvPr>
                    <p:cNvSpPr/>
                    <p:nvPr/>
                  </p:nvSpPr>
                  <p:spPr>
                    <a:xfrm>
                      <a:off x="0" y="0"/>
                      <a:ext cx="1036646" cy="10415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ru-RU"/>
                    </a:p>
                  </p:txBody>
                </p:sp>
                <p:sp>
                  <p:nvSpPr>
                    <p:cNvPr id="23" name="Полилиния: фигура 22">
                      <a:extLst>
                        <a:ext uri="{FF2B5EF4-FFF2-40B4-BE49-F238E27FC236}">
                          <a16:creationId xmlns:a16="http://schemas.microsoft.com/office/drawing/2014/main" id="{12BAF0C8-A531-4E7F-B363-DEA9DC6838B5}"/>
                        </a:ext>
                      </a:extLst>
                    </p:cNvPr>
                    <p:cNvSpPr/>
                    <p:nvPr/>
                  </p:nvSpPr>
                  <p:spPr>
                    <a:xfrm>
                      <a:off x="44009" y="33720"/>
                      <a:ext cx="929069" cy="958918"/>
                    </a:xfrm>
                    <a:custGeom>
                      <a:avLst/>
                      <a:gdLst>
                        <a:gd name="connsiteX0" fmla="*/ 117560 w 709231"/>
                        <a:gd name="connsiteY0" fmla="*/ 63568 h 616120"/>
                        <a:gd name="connsiteX1" fmla="*/ 117560 w 709231"/>
                        <a:gd name="connsiteY1" fmla="*/ 63568 h 616120"/>
                        <a:gd name="connsiteX2" fmla="*/ 230027 w 709231"/>
                        <a:gd name="connsiteY2" fmla="*/ 24449 h 616120"/>
                        <a:gd name="connsiteX3" fmla="*/ 332713 w 709231"/>
                        <a:gd name="connsiteY3" fmla="*/ 9780 h 616120"/>
                        <a:gd name="connsiteX4" fmla="*/ 425620 w 709231"/>
                        <a:gd name="connsiteY4" fmla="*/ 0 h 616120"/>
                        <a:gd name="connsiteX5" fmla="*/ 626104 w 709231"/>
                        <a:gd name="connsiteY5" fmla="*/ 24449 h 616120"/>
                        <a:gd name="connsiteX6" fmla="*/ 645663 w 709231"/>
                        <a:gd name="connsiteY6" fmla="*/ 53788 h 616120"/>
                        <a:gd name="connsiteX7" fmla="*/ 640773 w 709231"/>
                        <a:gd name="connsiteY7" fmla="*/ 88017 h 616120"/>
                        <a:gd name="connsiteX8" fmla="*/ 630993 w 709231"/>
                        <a:gd name="connsiteY8" fmla="*/ 107576 h 616120"/>
                        <a:gd name="connsiteX9" fmla="*/ 376722 w 709231"/>
                        <a:gd name="connsiteY9" fmla="*/ 122246 h 616120"/>
                        <a:gd name="connsiteX10" fmla="*/ 332713 w 709231"/>
                        <a:gd name="connsiteY10" fmla="*/ 136915 h 616120"/>
                        <a:gd name="connsiteX11" fmla="*/ 293595 w 709231"/>
                        <a:gd name="connsiteY11" fmla="*/ 171144 h 616120"/>
                        <a:gd name="connsiteX12" fmla="*/ 313154 w 709231"/>
                        <a:gd name="connsiteY12" fmla="*/ 210263 h 616120"/>
                        <a:gd name="connsiteX13" fmla="*/ 327823 w 709231"/>
                        <a:gd name="connsiteY13" fmla="*/ 215153 h 616120"/>
                        <a:gd name="connsiteX14" fmla="*/ 430510 w 709231"/>
                        <a:gd name="connsiteY14" fmla="*/ 220043 h 616120"/>
                        <a:gd name="connsiteX15" fmla="*/ 479408 w 709231"/>
                        <a:gd name="connsiteY15" fmla="*/ 229822 h 616120"/>
                        <a:gd name="connsiteX16" fmla="*/ 557646 w 709231"/>
                        <a:gd name="connsiteY16" fmla="*/ 244492 h 616120"/>
                        <a:gd name="connsiteX17" fmla="*/ 586985 w 709231"/>
                        <a:gd name="connsiteY17" fmla="*/ 259161 h 616120"/>
                        <a:gd name="connsiteX18" fmla="*/ 655443 w 709231"/>
                        <a:gd name="connsiteY18" fmla="*/ 283611 h 616120"/>
                        <a:gd name="connsiteX19" fmla="*/ 684782 w 709231"/>
                        <a:gd name="connsiteY19" fmla="*/ 308060 h 616120"/>
                        <a:gd name="connsiteX20" fmla="*/ 699451 w 709231"/>
                        <a:gd name="connsiteY20" fmla="*/ 347179 h 616120"/>
                        <a:gd name="connsiteX21" fmla="*/ 709231 w 709231"/>
                        <a:gd name="connsiteY21" fmla="*/ 366738 h 616120"/>
                        <a:gd name="connsiteX22" fmla="*/ 675002 w 709231"/>
                        <a:gd name="connsiteY22" fmla="*/ 420526 h 616120"/>
                        <a:gd name="connsiteX23" fmla="*/ 626104 w 709231"/>
                        <a:gd name="connsiteY23" fmla="*/ 474314 h 616120"/>
                        <a:gd name="connsiteX24" fmla="*/ 596765 w 709231"/>
                        <a:gd name="connsiteY24" fmla="*/ 498764 h 616120"/>
                        <a:gd name="connsiteX25" fmla="*/ 562536 w 709231"/>
                        <a:gd name="connsiteY25" fmla="*/ 513433 h 616120"/>
                        <a:gd name="connsiteX26" fmla="*/ 464739 w 709231"/>
                        <a:gd name="connsiteY26" fmla="*/ 562332 h 616120"/>
                        <a:gd name="connsiteX27" fmla="*/ 425620 w 709231"/>
                        <a:gd name="connsiteY27" fmla="*/ 567221 h 616120"/>
                        <a:gd name="connsiteX28" fmla="*/ 362052 w 709231"/>
                        <a:gd name="connsiteY28" fmla="*/ 577001 h 616120"/>
                        <a:gd name="connsiteX29" fmla="*/ 269145 w 709231"/>
                        <a:gd name="connsiteY29" fmla="*/ 601450 h 616120"/>
                        <a:gd name="connsiteX30" fmla="*/ 200688 w 709231"/>
                        <a:gd name="connsiteY30" fmla="*/ 616120 h 616120"/>
                        <a:gd name="connsiteX31" fmla="*/ 68662 w 709231"/>
                        <a:gd name="connsiteY31" fmla="*/ 601450 h 616120"/>
                        <a:gd name="connsiteX32" fmla="*/ 53992 w 709231"/>
                        <a:gd name="connsiteY32" fmla="*/ 557442 h 616120"/>
                        <a:gd name="connsiteX33" fmla="*/ 107781 w 709231"/>
                        <a:gd name="connsiteY33" fmla="*/ 523213 h 616120"/>
                        <a:gd name="connsiteX34" fmla="*/ 161569 w 709231"/>
                        <a:gd name="connsiteY34" fmla="*/ 498764 h 616120"/>
                        <a:gd name="connsiteX35" fmla="*/ 195798 w 709231"/>
                        <a:gd name="connsiteY35" fmla="*/ 493874 h 616120"/>
                        <a:gd name="connsiteX36" fmla="*/ 225137 w 709231"/>
                        <a:gd name="connsiteY36" fmla="*/ 488984 h 616120"/>
                        <a:gd name="connsiteX37" fmla="*/ 264255 w 709231"/>
                        <a:gd name="connsiteY37" fmla="*/ 479204 h 616120"/>
                        <a:gd name="connsiteX38" fmla="*/ 401171 w 709231"/>
                        <a:gd name="connsiteY38" fmla="*/ 459645 h 616120"/>
                        <a:gd name="connsiteX39" fmla="*/ 484298 w 709231"/>
                        <a:gd name="connsiteY39" fmla="*/ 425416 h 616120"/>
                        <a:gd name="connsiteX40" fmla="*/ 498968 w 709231"/>
                        <a:gd name="connsiteY40" fmla="*/ 415636 h 616120"/>
                        <a:gd name="connsiteX41" fmla="*/ 469629 w 709231"/>
                        <a:gd name="connsiteY41" fmla="*/ 361848 h 616120"/>
                        <a:gd name="connsiteX42" fmla="*/ 381612 w 709231"/>
                        <a:gd name="connsiteY42" fmla="*/ 342289 h 616120"/>
                        <a:gd name="connsiteX43" fmla="*/ 176238 w 709231"/>
                        <a:gd name="connsiteY43" fmla="*/ 332509 h 616120"/>
                        <a:gd name="connsiteX44" fmla="*/ 146899 w 709231"/>
                        <a:gd name="connsiteY44" fmla="*/ 317840 h 616120"/>
                        <a:gd name="connsiteX45" fmla="*/ 112670 w 709231"/>
                        <a:gd name="connsiteY45" fmla="*/ 298280 h 616120"/>
                        <a:gd name="connsiteX46" fmla="*/ 78442 w 709231"/>
                        <a:gd name="connsiteY46" fmla="*/ 288501 h 616120"/>
                        <a:gd name="connsiteX47" fmla="*/ 5094 w 709231"/>
                        <a:gd name="connsiteY47" fmla="*/ 205373 h 616120"/>
                        <a:gd name="connsiteX48" fmla="*/ 204 w 709231"/>
                        <a:gd name="connsiteY48" fmla="*/ 171144 h 616120"/>
                        <a:gd name="connsiteX49" fmla="*/ 39323 w 709231"/>
                        <a:gd name="connsiteY49" fmla="*/ 78237 h 616120"/>
                        <a:gd name="connsiteX50" fmla="*/ 78442 w 709231"/>
                        <a:gd name="connsiteY50" fmla="*/ 63568 h 616120"/>
                        <a:gd name="connsiteX51" fmla="*/ 142010 w 709231"/>
                        <a:gd name="connsiteY51" fmla="*/ 29339 h 616120"/>
                        <a:gd name="connsiteX52" fmla="*/ 161569 w 709231"/>
                        <a:gd name="connsiteY52" fmla="*/ 24449 h 616120"/>
                        <a:gd name="connsiteX53" fmla="*/ 186018 w 709231"/>
                        <a:gd name="connsiteY53" fmla="*/ 14670 h 616120"/>
                        <a:gd name="connsiteX54" fmla="*/ 244696 w 709231"/>
                        <a:gd name="connsiteY54" fmla="*/ 19559 h 616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709231" h="616120">
                          <a:moveTo>
                            <a:pt x="117560" y="63568"/>
                          </a:moveTo>
                          <a:lnTo>
                            <a:pt x="117560" y="63568"/>
                          </a:lnTo>
                          <a:cubicBezTo>
                            <a:pt x="155049" y="50528"/>
                            <a:pt x="192041" y="35960"/>
                            <a:pt x="230027" y="24449"/>
                          </a:cubicBezTo>
                          <a:cubicBezTo>
                            <a:pt x="265710" y="13636"/>
                            <a:pt x="295805" y="13471"/>
                            <a:pt x="332713" y="9780"/>
                          </a:cubicBezTo>
                          <a:lnTo>
                            <a:pt x="425620" y="0"/>
                          </a:lnTo>
                          <a:cubicBezTo>
                            <a:pt x="492448" y="8150"/>
                            <a:pt x="560706" y="8463"/>
                            <a:pt x="626104" y="24449"/>
                          </a:cubicBezTo>
                          <a:cubicBezTo>
                            <a:pt x="637521" y="27240"/>
                            <a:pt x="645663" y="53788"/>
                            <a:pt x="645663" y="53788"/>
                          </a:cubicBezTo>
                          <a:cubicBezTo>
                            <a:pt x="644033" y="65198"/>
                            <a:pt x="643806" y="76898"/>
                            <a:pt x="640773" y="88017"/>
                          </a:cubicBezTo>
                          <a:cubicBezTo>
                            <a:pt x="638855" y="95049"/>
                            <a:pt x="638131" y="106099"/>
                            <a:pt x="630993" y="107576"/>
                          </a:cubicBezTo>
                          <a:cubicBezTo>
                            <a:pt x="595733" y="114871"/>
                            <a:pt x="416052" y="120673"/>
                            <a:pt x="376722" y="122246"/>
                          </a:cubicBezTo>
                          <a:cubicBezTo>
                            <a:pt x="362052" y="127136"/>
                            <a:pt x="346987" y="130968"/>
                            <a:pt x="332713" y="136915"/>
                          </a:cubicBezTo>
                          <a:cubicBezTo>
                            <a:pt x="318853" y="142690"/>
                            <a:pt x="301806" y="162933"/>
                            <a:pt x="293595" y="171144"/>
                          </a:cubicBezTo>
                          <a:cubicBezTo>
                            <a:pt x="300115" y="184184"/>
                            <a:pt x="304204" y="198755"/>
                            <a:pt x="313154" y="210263"/>
                          </a:cubicBezTo>
                          <a:cubicBezTo>
                            <a:pt x="316318" y="214332"/>
                            <a:pt x="322687" y="214725"/>
                            <a:pt x="327823" y="215153"/>
                          </a:cubicBezTo>
                          <a:cubicBezTo>
                            <a:pt x="361972" y="217999"/>
                            <a:pt x="396281" y="218413"/>
                            <a:pt x="430510" y="220043"/>
                          </a:cubicBezTo>
                          <a:cubicBezTo>
                            <a:pt x="446809" y="223303"/>
                            <a:pt x="463012" y="227089"/>
                            <a:pt x="479408" y="229822"/>
                          </a:cubicBezTo>
                          <a:cubicBezTo>
                            <a:pt x="500389" y="233319"/>
                            <a:pt x="537971" y="234655"/>
                            <a:pt x="557646" y="244492"/>
                          </a:cubicBezTo>
                          <a:cubicBezTo>
                            <a:pt x="567426" y="249382"/>
                            <a:pt x="576747" y="255322"/>
                            <a:pt x="586985" y="259161"/>
                          </a:cubicBezTo>
                          <a:cubicBezTo>
                            <a:pt x="605794" y="266215"/>
                            <a:pt x="636542" y="270381"/>
                            <a:pt x="655443" y="283611"/>
                          </a:cubicBezTo>
                          <a:cubicBezTo>
                            <a:pt x="665872" y="290911"/>
                            <a:pt x="675002" y="299910"/>
                            <a:pt x="684782" y="308060"/>
                          </a:cubicBezTo>
                          <a:cubicBezTo>
                            <a:pt x="700093" y="343787"/>
                            <a:pt x="699451" y="329876"/>
                            <a:pt x="699451" y="347179"/>
                          </a:cubicBezTo>
                          <a:lnTo>
                            <a:pt x="709231" y="366738"/>
                          </a:lnTo>
                          <a:cubicBezTo>
                            <a:pt x="697821" y="384667"/>
                            <a:pt x="687042" y="403014"/>
                            <a:pt x="675002" y="420526"/>
                          </a:cubicBezTo>
                          <a:cubicBezTo>
                            <a:pt x="663521" y="437226"/>
                            <a:pt x="640669" y="462176"/>
                            <a:pt x="626104" y="474314"/>
                          </a:cubicBezTo>
                          <a:cubicBezTo>
                            <a:pt x="616324" y="482464"/>
                            <a:pt x="607607" y="492092"/>
                            <a:pt x="596765" y="498764"/>
                          </a:cubicBezTo>
                          <a:cubicBezTo>
                            <a:pt x="586193" y="505270"/>
                            <a:pt x="573507" y="507625"/>
                            <a:pt x="562536" y="513433"/>
                          </a:cubicBezTo>
                          <a:cubicBezTo>
                            <a:pt x="515648" y="538256"/>
                            <a:pt x="515527" y="548224"/>
                            <a:pt x="464739" y="562332"/>
                          </a:cubicBezTo>
                          <a:cubicBezTo>
                            <a:pt x="452077" y="565849"/>
                            <a:pt x="438629" y="565363"/>
                            <a:pt x="425620" y="567221"/>
                          </a:cubicBezTo>
                          <a:cubicBezTo>
                            <a:pt x="404397" y="570253"/>
                            <a:pt x="382995" y="572420"/>
                            <a:pt x="362052" y="577001"/>
                          </a:cubicBezTo>
                          <a:cubicBezTo>
                            <a:pt x="330768" y="583844"/>
                            <a:pt x="300457" y="594740"/>
                            <a:pt x="269145" y="601450"/>
                          </a:cubicBezTo>
                          <a:lnTo>
                            <a:pt x="200688" y="616120"/>
                          </a:lnTo>
                          <a:cubicBezTo>
                            <a:pt x="156679" y="611230"/>
                            <a:pt x="111854" y="611203"/>
                            <a:pt x="68662" y="601450"/>
                          </a:cubicBezTo>
                          <a:cubicBezTo>
                            <a:pt x="47365" y="596641"/>
                            <a:pt x="43564" y="572339"/>
                            <a:pt x="53992" y="557442"/>
                          </a:cubicBezTo>
                          <a:cubicBezTo>
                            <a:pt x="72609" y="530846"/>
                            <a:pt x="83554" y="535327"/>
                            <a:pt x="107781" y="523213"/>
                          </a:cubicBezTo>
                          <a:cubicBezTo>
                            <a:pt x="144053" y="505077"/>
                            <a:pt x="93213" y="516992"/>
                            <a:pt x="161569" y="498764"/>
                          </a:cubicBezTo>
                          <a:cubicBezTo>
                            <a:pt x="172705" y="495794"/>
                            <a:pt x="184407" y="495627"/>
                            <a:pt x="195798" y="493874"/>
                          </a:cubicBezTo>
                          <a:cubicBezTo>
                            <a:pt x="205597" y="492366"/>
                            <a:pt x="215443" y="491061"/>
                            <a:pt x="225137" y="488984"/>
                          </a:cubicBezTo>
                          <a:cubicBezTo>
                            <a:pt x="238279" y="486168"/>
                            <a:pt x="250979" y="481300"/>
                            <a:pt x="264255" y="479204"/>
                          </a:cubicBezTo>
                          <a:cubicBezTo>
                            <a:pt x="319598" y="470465"/>
                            <a:pt x="341679" y="479476"/>
                            <a:pt x="401171" y="459645"/>
                          </a:cubicBezTo>
                          <a:cubicBezTo>
                            <a:pt x="440175" y="446643"/>
                            <a:pt x="438356" y="448387"/>
                            <a:pt x="484298" y="425416"/>
                          </a:cubicBezTo>
                          <a:cubicBezTo>
                            <a:pt x="489555" y="422788"/>
                            <a:pt x="494078" y="418896"/>
                            <a:pt x="498968" y="415636"/>
                          </a:cubicBezTo>
                          <a:cubicBezTo>
                            <a:pt x="489188" y="397707"/>
                            <a:pt x="485394" y="374831"/>
                            <a:pt x="469629" y="361848"/>
                          </a:cubicBezTo>
                          <a:cubicBezTo>
                            <a:pt x="460708" y="354502"/>
                            <a:pt x="399516" y="343385"/>
                            <a:pt x="381612" y="342289"/>
                          </a:cubicBezTo>
                          <a:cubicBezTo>
                            <a:pt x="313205" y="338101"/>
                            <a:pt x="244696" y="335769"/>
                            <a:pt x="176238" y="332509"/>
                          </a:cubicBezTo>
                          <a:cubicBezTo>
                            <a:pt x="166458" y="327619"/>
                            <a:pt x="156526" y="323024"/>
                            <a:pt x="146899" y="317840"/>
                          </a:cubicBezTo>
                          <a:cubicBezTo>
                            <a:pt x="135329" y="311610"/>
                            <a:pt x="124749" y="303457"/>
                            <a:pt x="112670" y="298280"/>
                          </a:cubicBezTo>
                          <a:cubicBezTo>
                            <a:pt x="101764" y="293606"/>
                            <a:pt x="89851" y="291761"/>
                            <a:pt x="78442" y="288501"/>
                          </a:cubicBezTo>
                          <a:cubicBezTo>
                            <a:pt x="11670" y="239940"/>
                            <a:pt x="33657" y="269641"/>
                            <a:pt x="5094" y="205373"/>
                          </a:cubicBezTo>
                          <a:cubicBezTo>
                            <a:pt x="3464" y="193963"/>
                            <a:pt x="-1003" y="182606"/>
                            <a:pt x="204" y="171144"/>
                          </a:cubicBezTo>
                          <a:cubicBezTo>
                            <a:pt x="3133" y="143315"/>
                            <a:pt x="13686" y="97958"/>
                            <a:pt x="39323" y="78237"/>
                          </a:cubicBezTo>
                          <a:cubicBezTo>
                            <a:pt x="50361" y="69746"/>
                            <a:pt x="65512" y="68740"/>
                            <a:pt x="78442" y="63568"/>
                          </a:cubicBezTo>
                          <a:cubicBezTo>
                            <a:pt x="180417" y="22778"/>
                            <a:pt x="48422" y="76132"/>
                            <a:pt x="142010" y="29339"/>
                          </a:cubicBezTo>
                          <a:cubicBezTo>
                            <a:pt x="148021" y="26334"/>
                            <a:pt x="155194" y="26574"/>
                            <a:pt x="161569" y="24449"/>
                          </a:cubicBezTo>
                          <a:cubicBezTo>
                            <a:pt x="169896" y="21673"/>
                            <a:pt x="177868" y="17930"/>
                            <a:pt x="186018" y="14670"/>
                          </a:cubicBezTo>
                          <a:lnTo>
                            <a:pt x="244696" y="19559"/>
                          </a:lnTo>
                        </a:path>
                      </a:pathLst>
                    </a:cu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ru-RU"/>
                    </a:p>
                  </p:txBody>
                </p:sp>
              </p:grpSp>
              <p:grpSp>
                <p:nvGrpSpPr>
                  <p:cNvPr id="17" name="Группа 16">
                    <a:extLst>
                      <a:ext uri="{FF2B5EF4-FFF2-40B4-BE49-F238E27FC236}">
                        <a16:creationId xmlns:a16="http://schemas.microsoft.com/office/drawing/2014/main" id="{5570B02C-E8DA-4633-84FD-140F1CC5EBBF}"/>
                      </a:ext>
                    </a:extLst>
                  </p:cNvPr>
                  <p:cNvGrpSpPr/>
                  <p:nvPr/>
                </p:nvGrpSpPr>
                <p:grpSpPr>
                  <a:xfrm>
                    <a:off x="2801878" y="0"/>
                    <a:ext cx="1036646" cy="1041535"/>
                    <a:chOff x="0" y="0"/>
                    <a:chExt cx="1036646" cy="1041535"/>
                  </a:xfrm>
                </p:grpSpPr>
                <p:sp>
                  <p:nvSpPr>
                    <p:cNvPr id="18" name="Прямоугольник 17">
                      <a:extLst>
                        <a:ext uri="{FF2B5EF4-FFF2-40B4-BE49-F238E27FC236}">
                          <a16:creationId xmlns:a16="http://schemas.microsoft.com/office/drawing/2014/main" id="{9D34E038-EFE6-4770-BA42-BB8C2539DCE5}"/>
                        </a:ext>
                      </a:extLst>
                    </p:cNvPr>
                    <p:cNvSpPr/>
                    <p:nvPr/>
                  </p:nvSpPr>
                  <p:spPr>
                    <a:xfrm>
                      <a:off x="0" y="0"/>
                      <a:ext cx="1036646" cy="10415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ru-RU"/>
                    </a:p>
                  </p:txBody>
                </p:sp>
                <p:grpSp>
                  <p:nvGrpSpPr>
                    <p:cNvPr id="19" name="Группа 18">
                      <a:extLst>
                        <a:ext uri="{FF2B5EF4-FFF2-40B4-BE49-F238E27FC236}">
                          <a16:creationId xmlns:a16="http://schemas.microsoft.com/office/drawing/2014/main" id="{4E206F85-0E7A-4C08-AC6B-703DB32D6FC6}"/>
                        </a:ext>
                      </a:extLst>
                    </p:cNvPr>
                    <p:cNvGrpSpPr/>
                    <p:nvPr/>
                  </p:nvGrpSpPr>
                  <p:grpSpPr>
                    <a:xfrm>
                      <a:off x="63568" y="0"/>
                      <a:ext cx="929070" cy="1021841"/>
                      <a:chOff x="0" y="0"/>
                      <a:chExt cx="929070" cy="1021841"/>
                    </a:xfrm>
                  </p:grpSpPr>
                  <p:sp>
                    <p:nvSpPr>
                      <p:cNvPr id="20" name="Овал 19">
                        <a:extLst>
                          <a:ext uri="{FF2B5EF4-FFF2-40B4-BE49-F238E27FC236}">
                            <a16:creationId xmlns:a16="http://schemas.microsoft.com/office/drawing/2014/main" id="{13BE5707-C779-4554-8A86-CB01BE79A49C}"/>
                          </a:ext>
                        </a:extLst>
                      </p:cNvPr>
                      <p:cNvSpPr/>
                      <p:nvPr/>
                    </p:nvSpPr>
                    <p:spPr>
                      <a:xfrm>
                        <a:off x="0" y="0"/>
                        <a:ext cx="929070" cy="1021841"/>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ru-RU"/>
                      </a:p>
                    </p:txBody>
                  </p:sp>
                  <p:sp>
                    <p:nvSpPr>
                      <p:cNvPr id="21" name="Облако 20">
                        <a:extLst>
                          <a:ext uri="{FF2B5EF4-FFF2-40B4-BE49-F238E27FC236}">
                            <a16:creationId xmlns:a16="http://schemas.microsoft.com/office/drawing/2014/main" id="{85039338-A3FF-4F72-AF7C-70AF3639F61A}"/>
                          </a:ext>
                        </a:extLst>
                      </p:cNvPr>
                      <p:cNvSpPr/>
                      <p:nvPr/>
                    </p:nvSpPr>
                    <p:spPr>
                      <a:xfrm>
                        <a:off x="77728" y="112466"/>
                        <a:ext cx="782375" cy="826383"/>
                      </a:xfrm>
                      <a:prstGeom prst="clou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ru-RU"/>
                      </a:p>
                    </p:txBody>
                  </p:sp>
                </p:grpSp>
              </p:grpSp>
            </p:grpSp>
            <p:sp>
              <p:nvSpPr>
                <p:cNvPr id="14" name="Надпись 148">
                  <a:extLst>
                    <a:ext uri="{FF2B5EF4-FFF2-40B4-BE49-F238E27FC236}">
                      <a16:creationId xmlns:a16="http://schemas.microsoft.com/office/drawing/2014/main" id="{1513264C-1A05-4055-9579-A35A37A3B852}"/>
                    </a:ext>
                  </a:extLst>
                </p:cNvPr>
                <p:cNvSpPr txBox="1"/>
                <p:nvPr/>
              </p:nvSpPr>
              <p:spPr>
                <a:xfrm>
                  <a:off x="2375512" y="1038116"/>
                  <a:ext cx="1544958" cy="332509"/>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indent="450215" algn="just">
                    <a:lnSpc>
                      <a:spcPct val="150000"/>
                    </a:lnSpc>
                    <a:spcAft>
                      <a:spcPts val="0"/>
                    </a:spcAft>
                  </a:pPr>
                  <a:r>
                    <a:rPr lang="ru-RU" sz="1400" dirty="0">
                      <a:effectLst/>
                      <a:latin typeface="Times New Roman" panose="02020603050405020304" pitchFamily="18" charset="0"/>
                      <a:ea typeface="Times New Roman" panose="02020603050405020304" pitchFamily="18" charset="0"/>
                    </a:rPr>
                    <a:t>в</a:t>
                  </a:r>
                  <a:r>
                    <a:rPr lang="en-US" sz="1400" dirty="0">
                      <a:effectLst/>
                      <a:latin typeface="Times New Roman" panose="02020603050405020304" pitchFamily="18" charset="0"/>
                      <a:ea typeface="Times New Roman" panose="02020603050405020304" pitchFamily="18" charset="0"/>
                    </a:rPr>
                    <a:t>) OR &lt; 0,5</a:t>
                  </a:r>
                  <a:endParaRPr lang="ru-RU" sz="1400" dirty="0">
                    <a:effectLst/>
                    <a:latin typeface="Times New Roman" panose="02020603050405020304" pitchFamily="18" charset="0"/>
                    <a:ea typeface="Times New Roman" panose="02020603050405020304" pitchFamily="18" charset="0"/>
                  </a:endParaRPr>
                </a:p>
              </p:txBody>
            </p:sp>
          </p:grpSp>
        </p:grpSp>
        <p:sp>
          <p:nvSpPr>
            <p:cNvPr id="10" name="Надпись 152">
              <a:extLst>
                <a:ext uri="{FF2B5EF4-FFF2-40B4-BE49-F238E27FC236}">
                  <a16:creationId xmlns:a16="http://schemas.microsoft.com/office/drawing/2014/main" id="{1C57E19C-C2B0-40BD-ACE5-60B60B69C7CA}"/>
                </a:ext>
              </a:extLst>
            </p:cNvPr>
            <p:cNvSpPr txBox="1"/>
            <p:nvPr/>
          </p:nvSpPr>
          <p:spPr>
            <a:xfrm>
              <a:off x="-508472" y="1105266"/>
              <a:ext cx="1544960" cy="332509"/>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indent="450215" algn="just">
                <a:lnSpc>
                  <a:spcPct val="150000"/>
                </a:lnSpc>
                <a:spcAft>
                  <a:spcPts val="0"/>
                </a:spcAft>
              </a:pPr>
              <a:r>
                <a:rPr lang="ru-RU" sz="1400" dirty="0">
                  <a:effectLst/>
                  <a:latin typeface="Times New Roman" panose="02020603050405020304" pitchFamily="18" charset="0"/>
                  <a:ea typeface="Times New Roman" panose="02020603050405020304" pitchFamily="18" charset="0"/>
                </a:rPr>
                <a:t>а) </a:t>
              </a:r>
              <a:r>
                <a:rPr lang="en-US" sz="1400" dirty="0">
                  <a:effectLst/>
                  <a:latin typeface="Times New Roman" panose="02020603050405020304" pitchFamily="18" charset="0"/>
                  <a:ea typeface="Times New Roman" panose="02020603050405020304" pitchFamily="18" charset="0"/>
                </a:rPr>
                <a:t>OR &gt; 0,5</a:t>
              </a:r>
              <a:endParaRPr lang="ru-RU" sz="1400" dirty="0">
                <a:effectLst/>
                <a:latin typeface="Times New Roman" panose="02020603050405020304" pitchFamily="18" charset="0"/>
                <a:ea typeface="Times New Roman" panose="02020603050405020304" pitchFamily="18" charset="0"/>
              </a:endParaRPr>
            </a:p>
          </p:txBody>
        </p:sp>
      </p:grpSp>
      <mc:AlternateContent xmlns:mc="http://schemas.openxmlformats.org/markup-compatibility/2006">
        <mc:Choice xmlns:a14="http://schemas.microsoft.com/office/drawing/2010/main" Requires="a14">
          <p:sp>
            <p:nvSpPr>
              <p:cNvPr id="4" name="Прямоугольник 3">
                <a:extLst>
                  <a:ext uri="{FF2B5EF4-FFF2-40B4-BE49-F238E27FC236}">
                    <a16:creationId xmlns:a16="http://schemas.microsoft.com/office/drawing/2014/main" id="{C0E4CC72-F676-4119-97A0-D7A27364FE99}"/>
                  </a:ext>
                </a:extLst>
              </p:cNvPr>
              <p:cNvSpPr/>
              <p:nvPr/>
            </p:nvSpPr>
            <p:spPr>
              <a:xfrm>
                <a:off x="522065" y="5158362"/>
                <a:ext cx="3908737" cy="1200329"/>
              </a:xfrm>
              <a:prstGeom prst="rect">
                <a:avLst/>
              </a:prstGeom>
            </p:spPr>
            <p:txBody>
              <a:bodyPr wrap="square">
                <a:spAutoFit/>
              </a:bodyPr>
              <a:lstStyle/>
              <a:p>
                <a:pPr indent="449580" algn="just"/>
                <a:r>
                  <a:rPr lang="ru-RU" dirty="0"/>
                  <a:t>Значение </a:t>
                </a:r>
                <a14:m>
                  <m:oMath xmlns:m="http://schemas.openxmlformats.org/officeDocument/2006/math">
                    <m:sSub>
                      <m:sSubPr>
                        <m:ctrlPr>
                          <a:rPr lang="ru-RU" i="1">
                            <a:latin typeface="Cambria Math" panose="02040503050406030204" pitchFamily="18" charset="0"/>
                          </a:rPr>
                        </m:ctrlPr>
                      </m:sSubPr>
                      <m:e>
                        <m:r>
                          <a:rPr lang="en-US">
                            <a:latin typeface="Cambria Math" panose="02040503050406030204" pitchFamily="18" charset="0"/>
                          </a:rPr>
                          <m:t>𝑂𝑅</m:t>
                        </m:r>
                      </m:e>
                      <m:sub>
                        <m:r>
                          <a:rPr lang="ru-RU">
                            <a:latin typeface="Cambria Math" panose="02040503050406030204" pitchFamily="18" charset="0"/>
                          </a:rPr>
                          <m:t>𝑖</m:t>
                        </m:r>
                      </m:sub>
                    </m:sSub>
                  </m:oMath>
                </a14:m>
                <a:r>
                  <a:rPr lang="ru-RU" dirty="0"/>
                  <a:t> &gt; 0,5 говорит о том, что объект можно отнести к заявленному классу с достаточным уровнем достоверности.</a:t>
                </a:r>
              </a:p>
            </p:txBody>
          </p:sp>
        </mc:Choice>
        <mc:Fallback>
          <p:sp>
            <p:nvSpPr>
              <p:cNvPr id="4" name="Прямоугольник 3">
                <a:extLst>
                  <a:ext uri="{FF2B5EF4-FFF2-40B4-BE49-F238E27FC236}">
                    <a16:creationId xmlns:a16="http://schemas.microsoft.com/office/drawing/2014/main" id="{C0E4CC72-F676-4119-97A0-D7A27364FE99}"/>
                  </a:ext>
                </a:extLst>
              </p:cNvPr>
              <p:cNvSpPr>
                <a:spLocks noRot="1" noChangeAspect="1" noMove="1" noResize="1" noEditPoints="1" noAdjustHandles="1" noChangeArrowheads="1" noChangeShapeType="1" noTextEdit="1"/>
              </p:cNvSpPr>
              <p:nvPr/>
            </p:nvSpPr>
            <p:spPr>
              <a:xfrm>
                <a:off x="522065" y="5158362"/>
                <a:ext cx="3908737" cy="1200329"/>
              </a:xfrm>
              <a:prstGeom prst="rect">
                <a:avLst/>
              </a:prstGeom>
              <a:blipFill>
                <a:blip r:embed="rId4"/>
                <a:stretch>
                  <a:fillRect l="-1404" t="-2538" r="-1248" b="-7107"/>
                </a:stretch>
              </a:blipFill>
            </p:spPr>
            <p:txBody>
              <a:bodyPr/>
              <a:lstStyle/>
              <a:p>
                <a:r>
                  <a:rPr lang="ru-RU">
                    <a:noFill/>
                  </a:rPr>
                  <a:t> </a:t>
                </a:r>
              </a:p>
            </p:txBody>
          </p:sp>
        </mc:Fallback>
      </mc:AlternateContent>
      <p:pic>
        <p:nvPicPr>
          <p:cNvPr id="26" name="Рисунок 25">
            <a:extLst>
              <a:ext uri="{FF2B5EF4-FFF2-40B4-BE49-F238E27FC236}">
                <a16:creationId xmlns:a16="http://schemas.microsoft.com/office/drawing/2014/main" id="{A3FB5A96-1B52-4028-99C6-D06D59DE0C8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13191" y="4258442"/>
            <a:ext cx="2978809" cy="1977008"/>
          </a:xfrm>
          <a:prstGeom prst="rect">
            <a:avLst/>
          </a:prstGeom>
        </p:spPr>
      </p:pic>
      <p:pic>
        <p:nvPicPr>
          <p:cNvPr id="28" name="Рисунок 27">
            <a:extLst>
              <a:ext uri="{FF2B5EF4-FFF2-40B4-BE49-F238E27FC236}">
                <a16:creationId xmlns:a16="http://schemas.microsoft.com/office/drawing/2014/main" id="{3FD6B0DD-3AC8-4804-94BE-57344A5CF0C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13190" y="1768328"/>
            <a:ext cx="2978809" cy="2094775"/>
          </a:xfrm>
          <a:prstGeom prst="rect">
            <a:avLst/>
          </a:prstGeom>
        </p:spPr>
      </p:pic>
    </p:spTree>
    <p:extLst>
      <p:ext uri="{BB962C8B-B14F-4D97-AF65-F5344CB8AC3E}">
        <p14:creationId xmlns:p14="http://schemas.microsoft.com/office/powerpoint/2010/main" val="880467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393D1A8-D361-4949-ABE0-0F8557778920}"/>
              </a:ext>
            </a:extLst>
          </p:cNvPr>
          <p:cNvSpPr>
            <a:spLocks noGrp="1"/>
          </p:cNvSpPr>
          <p:nvPr>
            <p:ph type="title"/>
          </p:nvPr>
        </p:nvSpPr>
        <p:spPr>
          <a:xfrm>
            <a:off x="838200" y="365125"/>
            <a:ext cx="10515600" cy="369333"/>
          </a:xfrm>
        </p:spPr>
        <p:txBody>
          <a:bodyPr>
            <a:normAutofit fontScale="90000"/>
          </a:bodyPr>
          <a:lstStyle/>
          <a:p>
            <a:r>
              <a:rPr lang="ru-RU" dirty="0">
                <a:latin typeface="Arial" panose="020B0604020202020204" pitchFamily="34" charset="0"/>
                <a:cs typeface="Arial" panose="020B0604020202020204" pitchFamily="34" charset="0"/>
              </a:rPr>
              <a:t>Модель оценки правдоподобия объекта</a:t>
            </a:r>
            <a:endParaRPr lang="ru-RU" dirty="0"/>
          </a:p>
        </p:txBody>
      </p:sp>
      <p:sp>
        <p:nvSpPr>
          <p:cNvPr id="4" name="Прямоугольник 3">
            <a:extLst>
              <a:ext uri="{FF2B5EF4-FFF2-40B4-BE49-F238E27FC236}">
                <a16:creationId xmlns:a16="http://schemas.microsoft.com/office/drawing/2014/main" id="{E3F34621-A299-4843-9CFC-7FCE35B3CA38}"/>
              </a:ext>
            </a:extLst>
          </p:cNvPr>
          <p:cNvSpPr/>
          <p:nvPr/>
        </p:nvSpPr>
        <p:spPr>
          <a:xfrm>
            <a:off x="781579" y="947063"/>
            <a:ext cx="4704558" cy="369332"/>
          </a:xfrm>
          <a:prstGeom prst="rect">
            <a:avLst/>
          </a:prstGeom>
        </p:spPr>
        <p:txBody>
          <a:bodyPr wrap="none">
            <a:spAutoFit/>
          </a:bodyPr>
          <a:lstStyle/>
          <a:p>
            <a:r>
              <a:rPr lang="ru-RU" dirty="0">
                <a:latin typeface="Times New Roman" panose="02020603050405020304" pitchFamily="18" charset="0"/>
                <a:ea typeface="Times New Roman" panose="02020603050405020304" pitchFamily="18" charset="0"/>
              </a:rPr>
              <a:t>Геометрический коэффициент правдоподобия</a:t>
            </a:r>
            <a:endParaRPr lang="ru-RU" dirty="0"/>
          </a:p>
        </p:txBody>
      </p:sp>
      <p:sp>
        <p:nvSpPr>
          <p:cNvPr id="5" name="Прямоугольник 4">
            <a:extLst>
              <a:ext uri="{FF2B5EF4-FFF2-40B4-BE49-F238E27FC236}">
                <a16:creationId xmlns:a16="http://schemas.microsoft.com/office/drawing/2014/main" id="{EE161510-3FCB-4C18-8155-829927BB29B4}"/>
              </a:ext>
            </a:extLst>
          </p:cNvPr>
          <p:cNvSpPr/>
          <p:nvPr/>
        </p:nvSpPr>
        <p:spPr>
          <a:xfrm>
            <a:off x="7013568" y="947063"/>
            <a:ext cx="4462632" cy="369332"/>
          </a:xfrm>
          <a:prstGeom prst="rect">
            <a:avLst/>
          </a:prstGeom>
        </p:spPr>
        <p:txBody>
          <a:bodyPr wrap="none">
            <a:spAutoFit/>
          </a:bodyPr>
          <a:lstStyle/>
          <a:p>
            <a:r>
              <a:rPr lang="ru-RU" dirty="0">
                <a:latin typeface="Times New Roman" panose="02020603050405020304" pitchFamily="18" charset="0"/>
                <a:ea typeface="Times New Roman" panose="02020603050405020304" pitchFamily="18" charset="0"/>
              </a:rPr>
              <a:t>Плотностной коэффициент правдоподобия </a:t>
            </a:r>
            <a:endParaRPr lang="ru-RU" dirty="0"/>
          </a:p>
        </p:txBody>
      </p:sp>
      <mc:AlternateContent xmlns:mc="http://schemas.openxmlformats.org/markup-compatibility/2006" xmlns:a14="http://schemas.microsoft.com/office/drawing/2010/main">
        <mc:Choice Requires="a14">
          <p:sp>
            <p:nvSpPr>
              <p:cNvPr id="6" name="Прямоугольник 5">
                <a:extLst>
                  <a:ext uri="{FF2B5EF4-FFF2-40B4-BE49-F238E27FC236}">
                    <a16:creationId xmlns:a16="http://schemas.microsoft.com/office/drawing/2014/main" id="{0C16EE8A-BD6B-4EF0-9AEF-45CCCCEEDC83}"/>
                  </a:ext>
                </a:extLst>
              </p:cNvPr>
              <p:cNvSpPr/>
              <p:nvPr/>
            </p:nvSpPr>
            <p:spPr>
              <a:xfrm>
                <a:off x="690796" y="3698422"/>
                <a:ext cx="5008106" cy="2710678"/>
              </a:xfrm>
              <a:prstGeom prst="rect">
                <a:avLst/>
              </a:prstGeom>
            </p:spPr>
            <p:txBody>
              <a:bodyPr wrap="square">
                <a:spAutoFit/>
              </a:bodyPr>
              <a:lstStyle/>
              <a:p>
                <a:pPr algn="just">
                  <a:spcAft>
                    <a:spcPts val="0"/>
                  </a:spcAft>
                </a:pPr>
                <a:r>
                  <a:rPr lang="ru-RU" sz="1200" dirty="0">
                    <a:latin typeface="Times New Roman" panose="02020603050405020304" pitchFamily="18" charset="0"/>
                    <a:ea typeface="Times New Roman" panose="02020603050405020304" pitchFamily="18" charset="0"/>
                  </a:rPr>
                  <a:t> </a:t>
                </a:r>
              </a:p>
              <a:p>
                <a:pPr algn="ctr">
                  <a:spcAft>
                    <a:spcPts val="0"/>
                  </a:spcAft>
                </a:pPr>
                <a:r>
                  <a:rPr lang="ru-RU" sz="1200" dirty="0">
                    <a:latin typeface="Times New Roman" panose="02020603050405020304" pitchFamily="18" charset="0"/>
                    <a:ea typeface="Times New Roman" panose="02020603050405020304" pitchFamily="18" charset="0"/>
                  </a:rPr>
                  <a:t>			</a:t>
                </a:r>
              </a:p>
              <a:p>
                <a:pPr>
                  <a:spcAft>
                    <a:spcPts val="0"/>
                  </a:spcAft>
                </a:pPr>
                <a:r>
                  <a:rPr lang="ru-RU" sz="1200" dirty="0">
                    <a:latin typeface="Times New Roman" panose="02020603050405020304" pitchFamily="18" charset="0"/>
                    <a:ea typeface="Times New Roman" panose="02020603050405020304" pitchFamily="18" charset="0"/>
                  </a:rPr>
                  <a:t>где </a:t>
                </a:r>
                <a14:m>
                  <m:oMath xmlns:m="http://schemas.openxmlformats.org/officeDocument/2006/math">
                    <m:sSub>
                      <m:sSubPr>
                        <m:ctrlPr>
                          <a:rPr lang="ru-RU" sz="1200" i="1">
                            <a:latin typeface="Cambria Math" panose="02040503050406030204" pitchFamily="18" charset="0"/>
                            <a:ea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rPr>
                          <m:t>𝐺𝑂𝑉</m:t>
                        </m:r>
                      </m:e>
                      <m:sub>
                        <m:r>
                          <a:rPr lang="ru-RU" sz="1200" i="1">
                            <a:latin typeface="Cambria Math" panose="02040503050406030204" pitchFamily="18" charset="0"/>
                            <a:ea typeface="Times New Roman" panose="02020603050405020304" pitchFamily="18" charset="0"/>
                          </a:rPr>
                          <m:t>𝑖</m:t>
                        </m:r>
                      </m:sub>
                    </m:sSub>
                  </m:oMath>
                </a14:m>
                <a:r>
                  <a:rPr lang="ru-RU" sz="1200" dirty="0">
                    <a:latin typeface="Times New Roman" panose="02020603050405020304" pitchFamily="18" charset="0"/>
                    <a:ea typeface="Times New Roman" panose="02020603050405020304" pitchFamily="18" charset="0"/>
                  </a:rPr>
                  <a:t> – геометрическая достоверность объекта, </a:t>
                </a:r>
                <a:r>
                  <a:rPr lang="en-US" sz="1200" dirty="0" err="1">
                    <a:latin typeface="Times New Roman" panose="02020603050405020304" pitchFamily="18" charset="0"/>
                    <a:ea typeface="Times New Roman" panose="02020603050405020304" pitchFamily="18" charset="0"/>
                  </a:rPr>
                  <a:t>i</a:t>
                </a:r>
                <a:r>
                  <a:rPr lang="ru-RU" sz="1200" dirty="0">
                    <a:latin typeface="Times New Roman" panose="02020603050405020304" pitchFamily="18" charset="0"/>
                    <a:ea typeface="Times New Roman" panose="02020603050405020304" pitchFamily="18" charset="0"/>
                  </a:rPr>
                  <a:t>=1..</a:t>
                </a:r>
                <a:r>
                  <a:rPr lang="en-US" sz="1200" dirty="0" err="1">
                    <a:latin typeface="Times New Roman" panose="02020603050405020304" pitchFamily="18" charset="0"/>
                    <a:ea typeface="Times New Roman" panose="02020603050405020304" pitchFamily="18" charset="0"/>
                  </a:rPr>
                  <a:t>n</a:t>
                </a:r>
                <a:r>
                  <a:rPr lang="en-US" sz="1200" baseline="-25000" dirty="0" err="1">
                    <a:latin typeface="Times New Roman" panose="02020603050405020304" pitchFamily="18" charset="0"/>
                    <a:ea typeface="Times New Roman" panose="02020603050405020304" pitchFamily="18" charset="0"/>
                  </a:rPr>
                  <a:t>k</a:t>
                </a:r>
                <a:r>
                  <a:rPr lang="ru-RU" sz="1200" dirty="0">
                    <a:latin typeface="Times New Roman" panose="02020603050405020304" pitchFamily="18" charset="0"/>
                    <a:ea typeface="Times New Roman" panose="02020603050405020304" pitchFamily="18" charset="0"/>
                  </a:rPr>
                  <a:t>, </a:t>
                </a:r>
                <a:r>
                  <a:rPr lang="en-US" sz="1200" dirty="0" err="1">
                    <a:latin typeface="Times New Roman" panose="02020603050405020304" pitchFamily="18" charset="0"/>
                    <a:ea typeface="Times New Roman" panose="02020603050405020304" pitchFamily="18" charset="0"/>
                  </a:rPr>
                  <a:t>n</a:t>
                </a:r>
                <a:r>
                  <a:rPr lang="en-US" sz="1200" baseline="-25000" dirty="0" err="1">
                    <a:latin typeface="Times New Roman" panose="02020603050405020304" pitchFamily="18" charset="0"/>
                    <a:ea typeface="Times New Roman" panose="02020603050405020304" pitchFamily="18" charset="0"/>
                  </a:rPr>
                  <a:t>k</a:t>
                </a:r>
                <a:r>
                  <a:rPr lang="en-US" sz="1200" dirty="0">
                    <a:latin typeface="Times New Roman" panose="02020603050405020304" pitchFamily="18" charset="0"/>
                    <a:ea typeface="Times New Roman" panose="02020603050405020304" pitchFamily="18" charset="0"/>
                  </a:rPr>
                  <a:t> </a:t>
                </a:r>
                <a:r>
                  <a:rPr lang="ru-RU" sz="1200" dirty="0">
                    <a:latin typeface="Times New Roman" panose="02020603050405020304" pitchFamily="18" charset="0"/>
                    <a:ea typeface="Times New Roman" panose="02020603050405020304" pitchFamily="18" charset="0"/>
                  </a:rPr>
                  <a:t>– количество детектированных почек;</a:t>
                </a:r>
              </a:p>
              <a:p>
                <a:pPr algn="just">
                  <a:spcAft>
                    <a:spcPts val="0"/>
                  </a:spcAft>
                </a:pPr>
                <a14:m>
                  <m:oMath xmlns:m="http://schemas.openxmlformats.org/officeDocument/2006/math">
                    <m:sSub>
                      <m:sSubPr>
                        <m:ctrlPr>
                          <a:rPr lang="ru-RU" sz="1200" i="1">
                            <a:latin typeface="Cambria Math" panose="02040503050406030204" pitchFamily="18" charset="0"/>
                            <a:ea typeface="Times New Roman" panose="02020603050405020304" pitchFamily="18" charset="0"/>
                          </a:rPr>
                        </m:ctrlPr>
                      </m:sSubPr>
                      <m:e>
                        <m:r>
                          <a:rPr lang="ru-RU" sz="1200" i="1">
                            <a:latin typeface="Cambria Math" panose="02040503050406030204" pitchFamily="18" charset="0"/>
                            <a:ea typeface="Times New Roman" panose="02020603050405020304" pitchFamily="18" charset="0"/>
                          </a:rPr>
                          <m:t>𝑆</m:t>
                        </m:r>
                      </m:e>
                      <m:sub>
                        <m:r>
                          <a:rPr lang="ru-RU" sz="1200" i="1">
                            <a:latin typeface="Cambria Math" panose="02040503050406030204" pitchFamily="18" charset="0"/>
                            <a:ea typeface="Times New Roman" panose="02020603050405020304" pitchFamily="18" charset="0"/>
                          </a:rPr>
                          <m:t>𝑖</m:t>
                        </m:r>
                      </m:sub>
                    </m:sSub>
                  </m:oMath>
                </a14:m>
                <a:r>
                  <a:rPr lang="ru-RU" sz="1200" dirty="0">
                    <a:latin typeface="Times New Roman" panose="02020603050405020304" pitchFamily="18" charset="0"/>
                    <a:ea typeface="Times New Roman" panose="02020603050405020304" pitchFamily="18" charset="0"/>
                  </a:rPr>
                  <a:t> – количество </a:t>
                </a:r>
                <a:r>
                  <a:rPr lang="ru-RU" sz="1200" dirty="0" err="1">
                    <a:latin typeface="Times New Roman" panose="02020603050405020304" pitchFamily="18" charset="0"/>
                    <a:ea typeface="Times New Roman" panose="02020603050405020304" pitchFamily="18" charset="0"/>
                  </a:rPr>
                  <a:t>вокселей</a:t>
                </a:r>
                <a:r>
                  <a:rPr lang="ru-RU" sz="1200" dirty="0">
                    <a:latin typeface="Times New Roman" panose="02020603050405020304" pitchFamily="18" charset="0"/>
                    <a:ea typeface="Times New Roman" panose="02020603050405020304" pitchFamily="18" charset="0"/>
                  </a:rPr>
                  <a:t> в области ограничивающего прямоугольника </a:t>
                </a:r>
                <a:r>
                  <a:rPr lang="en-US" sz="1200" dirty="0" err="1">
                    <a:latin typeface="Times New Roman" panose="02020603050405020304" pitchFamily="18" charset="0"/>
                    <a:ea typeface="Times New Roman" panose="02020603050405020304" pitchFamily="18" charset="0"/>
                  </a:rPr>
                  <a:t>i</a:t>
                </a:r>
                <a:r>
                  <a:rPr lang="ru-RU" sz="1200" dirty="0">
                    <a:latin typeface="Times New Roman" panose="02020603050405020304" pitchFamily="18" charset="0"/>
                    <a:ea typeface="Times New Roman" panose="02020603050405020304" pitchFamily="18" charset="0"/>
                  </a:rPr>
                  <a:t>-го объекта.</a:t>
                </a:r>
              </a:p>
              <a:p>
                <a:pPr algn="just">
                  <a:spcAft>
                    <a:spcPts val="0"/>
                  </a:spcAft>
                </a:pPr>
                <a14:m>
                  <m:oMath xmlns:m="http://schemas.openxmlformats.org/officeDocument/2006/math">
                    <m:sSubSup>
                      <m:sSubSupPr>
                        <m:ctrlPr>
                          <a:rPr lang="ru-RU" sz="1200" i="1">
                            <a:latin typeface="Cambria Math" panose="02040503050406030204" pitchFamily="18" charset="0"/>
                            <a:ea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rPr>
                          <m:t>𝑣</m:t>
                        </m:r>
                        <m:r>
                          <a:rPr lang="ru-RU" sz="1200" i="1">
                            <a:latin typeface="Cambria Math" panose="02040503050406030204" pitchFamily="18" charset="0"/>
                            <a:ea typeface="Times New Roman" panose="02020603050405020304" pitchFamily="18" charset="0"/>
                          </a:rPr>
                          <m:t>𝑔</m:t>
                        </m:r>
                      </m:e>
                      <m:sub>
                        <m:r>
                          <a:rPr lang="ru-RU" sz="1200" i="1">
                            <a:latin typeface="Cambria Math" panose="02040503050406030204" pitchFamily="18" charset="0"/>
                            <a:ea typeface="Times New Roman" panose="02020603050405020304" pitchFamily="18" charset="0"/>
                          </a:rPr>
                          <m:t>𝑗</m:t>
                        </m:r>
                      </m:sub>
                      <m:sup>
                        <m:r>
                          <a:rPr lang="ru-RU" sz="1200" i="1">
                            <a:latin typeface="Cambria Math" panose="02040503050406030204" pitchFamily="18" charset="0"/>
                            <a:ea typeface="Times New Roman" panose="02020603050405020304" pitchFamily="18" charset="0"/>
                          </a:rPr>
                          <m:t>𝑘</m:t>
                        </m:r>
                      </m:sup>
                    </m:sSubSup>
                  </m:oMath>
                </a14:m>
                <a:r>
                  <a:rPr lang="ru-RU" sz="1200" dirty="0">
                    <a:latin typeface="Times New Roman" panose="02020603050405020304" pitchFamily="18" charset="0"/>
                    <a:ea typeface="Times New Roman" panose="02020603050405020304" pitchFamily="18" charset="0"/>
                  </a:rPr>
                  <a:t>- оценка принадлежности </a:t>
                </a:r>
                <a:r>
                  <a:rPr lang="en-US" sz="1200" dirty="0">
                    <a:latin typeface="Times New Roman" panose="02020603050405020304" pitchFamily="18" charset="0"/>
                    <a:ea typeface="Times New Roman" panose="02020603050405020304" pitchFamily="18" charset="0"/>
                  </a:rPr>
                  <a:t>j</a:t>
                </a:r>
                <a:r>
                  <a:rPr lang="ru-RU" sz="1200" dirty="0">
                    <a:latin typeface="Times New Roman" panose="02020603050405020304" pitchFamily="18" charset="0"/>
                    <a:ea typeface="Times New Roman" panose="02020603050405020304" pitchFamily="18" charset="0"/>
                  </a:rPr>
                  <a:t>-го элемента (</a:t>
                </a:r>
                <a:r>
                  <a:rPr lang="en-US" sz="1200" dirty="0">
                    <a:latin typeface="Times New Roman" panose="02020603050405020304" pitchFamily="18" charset="0"/>
                    <a:ea typeface="Times New Roman" panose="02020603050405020304" pitchFamily="18" charset="0"/>
                  </a:rPr>
                  <a:t>j</a:t>
                </a:r>
                <a:r>
                  <a:rPr lang="ru-RU" sz="1200" dirty="0">
                    <a:latin typeface="Times New Roman" panose="02020603050405020304" pitchFamily="18" charset="0"/>
                    <a:ea typeface="Times New Roman" panose="02020603050405020304" pitchFamily="18" charset="0"/>
                  </a:rPr>
                  <a:t>=1..</a:t>
                </a:r>
                <a:r>
                  <a:rPr lang="en-US" sz="1200" dirty="0">
                    <a:latin typeface="Times New Roman" panose="02020603050405020304" pitchFamily="18" charset="0"/>
                    <a:ea typeface="Times New Roman" panose="02020603050405020304" pitchFamily="18" charset="0"/>
                  </a:rPr>
                  <a:t>C</a:t>
                </a:r>
                <a:r>
                  <a:rPr lang="en-US" sz="1200" baseline="-25000" dirty="0">
                    <a:latin typeface="Times New Roman" panose="02020603050405020304" pitchFamily="18" charset="0"/>
                    <a:ea typeface="Times New Roman" panose="02020603050405020304" pitchFamily="18" charset="0"/>
                  </a:rPr>
                  <a:t>k</a:t>
                </a:r>
                <a:r>
                  <a:rPr lang="ru-RU" sz="1200" dirty="0">
                    <a:latin typeface="Times New Roman" panose="02020603050405020304" pitchFamily="18" charset="0"/>
                    <a:ea typeface="Times New Roman" panose="02020603050405020304" pitchFamily="18" charset="0"/>
                  </a:rPr>
                  <a:t>) из облака правдоподобия массиву </a:t>
                </a:r>
                <a:r>
                  <a:rPr lang="ru-RU" sz="1200" dirty="0" err="1">
                    <a:latin typeface="Times New Roman" panose="02020603050405020304" pitchFamily="18" charset="0"/>
                    <a:ea typeface="Times New Roman" panose="02020603050405020304" pitchFamily="18" charset="0"/>
                  </a:rPr>
                  <a:t>вокселей</a:t>
                </a:r>
                <a:r>
                  <a:rPr lang="ru-RU" sz="1200" dirty="0">
                    <a:latin typeface="Times New Roman" panose="02020603050405020304" pitchFamily="18" charset="0"/>
                    <a:ea typeface="Times New Roman" panose="02020603050405020304" pitchFamily="18" charset="0"/>
                  </a:rPr>
                  <a:t> детектированного </a:t>
                </a:r>
                <a:r>
                  <a:rPr lang="en-US" sz="1200" dirty="0" err="1">
                    <a:latin typeface="Times New Roman" panose="02020603050405020304" pitchFamily="18" charset="0"/>
                    <a:ea typeface="Times New Roman" panose="02020603050405020304" pitchFamily="18" charset="0"/>
                  </a:rPr>
                  <a:t>i</a:t>
                </a:r>
                <a:r>
                  <a:rPr lang="ru-RU" sz="1200" dirty="0">
                    <a:latin typeface="Times New Roman" panose="02020603050405020304" pitchFamily="18" charset="0"/>
                    <a:ea typeface="Times New Roman" panose="02020603050405020304" pitchFamily="18" charset="0"/>
                  </a:rPr>
                  <a:t>-го объекта заявленного класса (</a:t>
                </a:r>
                <a:r>
                  <a:rPr lang="en-US" sz="1200" dirty="0">
                    <a:latin typeface="Times New Roman" panose="02020603050405020304" pitchFamily="18" charset="0"/>
                    <a:ea typeface="Times New Roman" panose="02020603050405020304" pitchFamily="18" charset="0"/>
                  </a:rPr>
                  <a:t>k</a:t>
                </a:r>
                <a:r>
                  <a:rPr lang="ru-RU" sz="1200" dirty="0">
                    <a:latin typeface="Times New Roman" panose="02020603050405020304" pitchFamily="18" charset="0"/>
                    <a:ea typeface="Times New Roman" panose="02020603050405020304" pitchFamily="18" charset="0"/>
                  </a:rPr>
                  <a:t>) и вычисляется по формуле:</a:t>
                </a:r>
              </a:p>
              <a:p>
                <a:pPr algn="ctr">
                  <a:spcAft>
                    <a:spcPts val="0"/>
                  </a:spcAft>
                </a:pPr>
                <a14:m>
                  <m:oMath xmlns:m="http://schemas.openxmlformats.org/officeDocument/2006/math">
                    <m:sSubSup>
                      <m:sSubSupPr>
                        <m:ctrlPr>
                          <a:rPr lang="ru-RU" sz="1200" i="1">
                            <a:latin typeface="Cambria Math" panose="02040503050406030204" pitchFamily="18" charset="0"/>
                            <a:ea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rPr>
                          <m:t>𝑣𝑔</m:t>
                        </m:r>
                      </m:e>
                      <m:sub>
                        <m:r>
                          <a:rPr lang="ru-RU" sz="1200" i="1">
                            <a:latin typeface="Cambria Math" panose="02040503050406030204" pitchFamily="18" charset="0"/>
                            <a:ea typeface="Times New Roman" panose="02020603050405020304" pitchFamily="18" charset="0"/>
                          </a:rPr>
                          <m:t>𝑗</m:t>
                        </m:r>
                      </m:sub>
                      <m:sup>
                        <m:r>
                          <a:rPr lang="ru-RU" sz="1200" i="1">
                            <a:latin typeface="Cambria Math" panose="02040503050406030204" pitchFamily="18" charset="0"/>
                            <a:ea typeface="Times New Roman" panose="02020603050405020304" pitchFamily="18" charset="0"/>
                          </a:rPr>
                          <m:t>𝑘</m:t>
                        </m:r>
                      </m:sup>
                    </m:sSubSup>
                    <m:r>
                      <a:rPr lang="ru-RU" sz="1200" i="1">
                        <a:latin typeface="Cambria Math" panose="02040503050406030204" pitchFamily="18" charset="0"/>
                        <a:ea typeface="Times New Roman" panose="02020603050405020304" pitchFamily="18" charset="0"/>
                      </a:rPr>
                      <m:t>=</m:t>
                    </m:r>
                    <m:d>
                      <m:dPr>
                        <m:begChr m:val="{"/>
                        <m:endChr m:val=""/>
                        <m:ctrlPr>
                          <a:rPr lang="ru-RU" sz="1200" i="1">
                            <a:latin typeface="Cambria Math" panose="02040503050406030204" pitchFamily="18" charset="0"/>
                            <a:ea typeface="Times New Roman" panose="02020603050405020304" pitchFamily="18" charset="0"/>
                          </a:rPr>
                        </m:ctrlPr>
                      </m:dPr>
                      <m:e>
                        <m:eqArr>
                          <m:eqArrPr>
                            <m:ctrlPr>
                              <a:rPr lang="ru-RU" sz="1200" i="1">
                                <a:latin typeface="Cambria Math" panose="02040503050406030204" pitchFamily="18" charset="0"/>
                                <a:ea typeface="Times New Roman" panose="02020603050405020304" pitchFamily="18" charset="0"/>
                              </a:rPr>
                            </m:ctrlPr>
                          </m:eqArrPr>
                          <m:e>
                            <m:r>
                              <a:rPr lang="ru-RU" sz="1200" i="1">
                                <a:latin typeface="Cambria Math" panose="02040503050406030204" pitchFamily="18" charset="0"/>
                                <a:ea typeface="Times New Roman" panose="02020603050405020304" pitchFamily="18" charset="0"/>
                              </a:rPr>
                              <m:t>1, если </m:t>
                            </m:r>
                            <m:sSubSup>
                              <m:sSubSupPr>
                                <m:ctrlPr>
                                  <a:rPr lang="ru-RU" sz="1200" i="1">
                                    <a:latin typeface="Cambria Math" panose="02040503050406030204" pitchFamily="18" charset="0"/>
                                    <a:ea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rPr>
                                  <m:t>𝑣</m:t>
                                </m:r>
                                <m:r>
                                  <a:rPr lang="ru-RU" sz="1200" i="1">
                                    <a:latin typeface="Cambria Math" panose="02040503050406030204" pitchFamily="18" charset="0"/>
                                    <a:ea typeface="Times New Roman" panose="02020603050405020304" pitchFamily="18" charset="0"/>
                                  </a:rPr>
                                  <m:t>𝑔</m:t>
                                </m:r>
                              </m:e>
                              <m:sub>
                                <m:r>
                                  <a:rPr lang="ru-RU" sz="1200" i="1">
                                    <a:latin typeface="Cambria Math" panose="02040503050406030204" pitchFamily="18" charset="0"/>
                                    <a:ea typeface="Times New Roman" panose="02020603050405020304" pitchFamily="18" charset="0"/>
                                  </a:rPr>
                                  <m:t>𝑗</m:t>
                                </m:r>
                              </m:sub>
                              <m:sup>
                                <m:r>
                                  <a:rPr lang="ru-RU" sz="1200" i="1">
                                    <a:latin typeface="Cambria Math" panose="02040503050406030204" pitchFamily="18" charset="0"/>
                                    <a:ea typeface="Times New Roman" panose="02020603050405020304" pitchFamily="18" charset="0"/>
                                  </a:rPr>
                                  <m:t>𝑘</m:t>
                                </m:r>
                              </m:sup>
                            </m:sSubSup>
                            <m:r>
                              <a:rPr lang="ru-RU" sz="1200" i="1">
                                <a:latin typeface="Cambria Math" panose="02040503050406030204" pitchFamily="18" charset="0"/>
                                <a:ea typeface="Times New Roman" panose="02020603050405020304" pitchFamily="18" charset="0"/>
                              </a:rPr>
                              <m:t>&gt;0,  </m:t>
                            </m:r>
                            <m:sSubSup>
                              <m:sSubSupPr>
                                <m:ctrlPr>
                                  <a:rPr lang="ru-RU" sz="1200" i="1">
                                    <a:latin typeface="Cambria Math" panose="02040503050406030204" pitchFamily="18" charset="0"/>
                                    <a:ea typeface="Times New Roman" panose="02020603050405020304" pitchFamily="18" charset="0"/>
                                  </a:rPr>
                                </m:ctrlPr>
                              </m:sSubSupPr>
                              <m:e>
                                <m:r>
                                  <a:rPr lang="ru-RU" sz="1200" i="1">
                                    <a:latin typeface="Cambria Math" panose="02040503050406030204" pitchFamily="18" charset="0"/>
                                    <a:ea typeface="Times New Roman" panose="02020603050405020304" pitchFamily="18" charset="0"/>
                                  </a:rPr>
                                  <m:t>𝑣</m:t>
                                </m:r>
                              </m:e>
                              <m:sub>
                                <m:r>
                                  <a:rPr lang="ru-RU" sz="1200" i="1">
                                    <a:latin typeface="Cambria Math" panose="02040503050406030204" pitchFamily="18" charset="0"/>
                                    <a:ea typeface="Times New Roman" panose="02020603050405020304" pitchFamily="18" charset="0"/>
                                  </a:rPr>
                                  <m:t>𝑗</m:t>
                                </m:r>
                              </m:sub>
                              <m:sup>
                                <m:r>
                                  <a:rPr lang="ru-RU" sz="1200" i="1">
                                    <a:latin typeface="Cambria Math" panose="02040503050406030204" pitchFamily="18" charset="0"/>
                                    <a:ea typeface="Times New Roman" panose="02020603050405020304" pitchFamily="18" charset="0"/>
                                  </a:rPr>
                                  <m:t>𝑘</m:t>
                                </m:r>
                              </m:sup>
                            </m:sSubSup>
                            <m:r>
                              <a:rPr lang="ru-RU" sz="1200" i="1">
                                <a:latin typeface="Cambria Math" panose="02040503050406030204" pitchFamily="18" charset="0"/>
                                <a:ea typeface="Times New Roman" panose="02020603050405020304" pitchFamily="18" charset="0"/>
                              </a:rPr>
                              <m:t> </m:t>
                            </m:r>
                            <m:r>
                              <a:rPr lang="en-US" sz="1200" i="1">
                                <a:latin typeface="Cambria Math" panose="02040503050406030204" pitchFamily="18" charset="0"/>
                                <a:ea typeface="Times New Roman" panose="02020603050405020304" pitchFamily="18" charset="0"/>
                                <a:sym typeface="Symbol" panose="05050102010706020507" pitchFamily="18" charset="2"/>
                              </a:rPr>
                              <m:t></m:t>
                            </m:r>
                            <m:r>
                              <a:rPr lang="en-US" sz="1200" i="1">
                                <a:latin typeface="Cambria Math" panose="02040503050406030204" pitchFamily="18" charset="0"/>
                                <a:ea typeface="Times New Roman" panose="02020603050405020304" pitchFamily="18" charset="0"/>
                              </a:rPr>
                              <m:t> </m:t>
                            </m:r>
                            <m:sSub>
                              <m:sSubPr>
                                <m:ctrlPr>
                                  <a:rPr lang="ru-RU" sz="1200" i="1">
                                    <a:latin typeface="Cambria Math" panose="02040503050406030204" pitchFamily="18" charset="0"/>
                                    <a:ea typeface="Times New Roman" panose="02020603050405020304" pitchFamily="18" charset="0"/>
                                  </a:rPr>
                                </m:ctrlPr>
                              </m:sSubPr>
                              <m:e>
                                <m:r>
                                  <a:rPr lang="ru-RU" sz="1200" i="1">
                                    <a:latin typeface="Cambria Math" panose="02040503050406030204" pitchFamily="18" charset="0"/>
                                    <a:ea typeface="Times New Roman" panose="02020603050405020304" pitchFamily="18" charset="0"/>
                                  </a:rPr>
                                  <m:t>𝑆</m:t>
                                </m:r>
                              </m:e>
                              <m:sub>
                                <m:r>
                                  <a:rPr lang="ru-RU" sz="1200" i="1">
                                    <a:latin typeface="Cambria Math" panose="02040503050406030204" pitchFamily="18" charset="0"/>
                                    <a:ea typeface="Times New Roman" panose="02020603050405020304" pitchFamily="18" charset="0"/>
                                  </a:rPr>
                                  <m:t>𝑖</m:t>
                                </m:r>
                              </m:sub>
                            </m:sSub>
                          </m:e>
                          <m:e>
                            <m:r>
                              <a:rPr lang="ru-RU" sz="1200" i="1">
                                <a:latin typeface="Cambria Math" panose="02040503050406030204" pitchFamily="18" charset="0"/>
                                <a:ea typeface="Times New Roman" panose="02020603050405020304" pitchFamily="18" charset="0"/>
                              </a:rPr>
                              <m:t>0,иначе</m:t>
                            </m:r>
                          </m:e>
                        </m:eqArr>
                      </m:e>
                    </m:d>
                  </m:oMath>
                </a14:m>
                <a:r>
                  <a:rPr lang="ru-RU" sz="1200" dirty="0">
                    <a:latin typeface="Times New Roman" panose="02020603050405020304" pitchFamily="18" charset="0"/>
                    <a:ea typeface="Times New Roman" panose="02020603050405020304" pitchFamily="18" charset="0"/>
                  </a:rPr>
                  <a:t>,			</a:t>
                </a:r>
              </a:p>
              <a:p>
                <a:pPr algn="just">
                  <a:spcAft>
                    <a:spcPts val="0"/>
                  </a:spcAft>
                </a:pPr>
                <a:r>
                  <a:rPr lang="ru-RU" sz="1200" dirty="0">
                    <a:latin typeface="Times New Roman" panose="02020603050405020304" pitchFamily="18" charset="0"/>
                    <a:ea typeface="Times New Roman" panose="02020603050405020304" pitchFamily="18" charset="0"/>
                  </a:rPr>
                  <a:t>где </a:t>
                </a:r>
                <a14:m>
                  <m:oMath xmlns:m="http://schemas.openxmlformats.org/officeDocument/2006/math">
                    <m:sSubSup>
                      <m:sSubSupPr>
                        <m:ctrlPr>
                          <a:rPr lang="ru-RU" sz="1200" i="1">
                            <a:latin typeface="Cambria Math" panose="02040503050406030204" pitchFamily="18" charset="0"/>
                            <a:ea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rPr>
                          <m:t>𝑣</m:t>
                        </m:r>
                        <m:r>
                          <a:rPr lang="ru-RU" sz="1200" i="1">
                            <a:latin typeface="Cambria Math" panose="02040503050406030204" pitchFamily="18" charset="0"/>
                            <a:ea typeface="Times New Roman" panose="02020603050405020304" pitchFamily="18" charset="0"/>
                          </a:rPr>
                          <m:t>𝑔</m:t>
                        </m:r>
                      </m:e>
                      <m:sub>
                        <m:r>
                          <a:rPr lang="ru-RU" sz="1200" i="1">
                            <a:latin typeface="Cambria Math" panose="02040503050406030204" pitchFamily="18" charset="0"/>
                            <a:ea typeface="Times New Roman" panose="02020603050405020304" pitchFamily="18" charset="0"/>
                          </a:rPr>
                          <m:t>𝑗</m:t>
                        </m:r>
                      </m:sub>
                      <m:sup>
                        <m:r>
                          <a:rPr lang="ru-RU" sz="1200" i="1">
                            <a:latin typeface="Cambria Math" panose="02040503050406030204" pitchFamily="18" charset="0"/>
                            <a:ea typeface="Times New Roman" panose="02020603050405020304" pitchFamily="18" charset="0"/>
                          </a:rPr>
                          <m:t>𝑘</m:t>
                        </m:r>
                      </m:sup>
                    </m:sSubSup>
                  </m:oMath>
                </a14:m>
                <a:r>
                  <a:rPr lang="ru-RU" sz="1200" dirty="0">
                    <a:latin typeface="Times New Roman" panose="02020603050405020304" pitchFamily="18" charset="0"/>
                    <a:ea typeface="Times New Roman" panose="02020603050405020304" pitchFamily="18" charset="0"/>
                  </a:rPr>
                  <a:t> – значение правдоподобия в облаке </a:t>
                </a:r>
                <a:r>
                  <a:rPr lang="en-US" sz="1200" dirty="0">
                    <a:latin typeface="Times New Roman" panose="02020603050405020304" pitchFamily="18" charset="0"/>
                    <a:ea typeface="Times New Roman" panose="02020603050405020304" pitchFamily="18" charset="0"/>
                  </a:rPr>
                  <a:t>k</a:t>
                </a:r>
                <a:r>
                  <a:rPr lang="ru-RU" sz="1200" dirty="0">
                    <a:latin typeface="Times New Roman" panose="02020603050405020304" pitchFamily="18" charset="0"/>
                    <a:ea typeface="Times New Roman" panose="02020603050405020304" pitchFamily="18" charset="0"/>
                  </a:rPr>
                  <a:t>-го класса;</a:t>
                </a:r>
              </a:p>
              <a:p>
                <a:pPr algn="just">
                  <a:spcAft>
                    <a:spcPts val="0"/>
                  </a:spcAft>
                </a:pPr>
                <a14:m>
                  <m:oMath xmlns:m="http://schemas.openxmlformats.org/officeDocument/2006/math">
                    <m:sSubSup>
                      <m:sSubSupPr>
                        <m:ctrlPr>
                          <a:rPr lang="ru-RU" sz="1200" i="1">
                            <a:latin typeface="Cambria Math" panose="02040503050406030204" pitchFamily="18" charset="0"/>
                            <a:ea typeface="Times New Roman" panose="02020603050405020304" pitchFamily="18" charset="0"/>
                          </a:rPr>
                        </m:ctrlPr>
                      </m:sSubSupPr>
                      <m:e>
                        <m:r>
                          <a:rPr lang="ru-RU" sz="1200" i="1">
                            <a:latin typeface="Cambria Math" panose="02040503050406030204" pitchFamily="18" charset="0"/>
                            <a:ea typeface="Times New Roman" panose="02020603050405020304" pitchFamily="18" charset="0"/>
                          </a:rPr>
                          <m:t>𝑣</m:t>
                        </m:r>
                      </m:e>
                      <m:sub>
                        <m:r>
                          <a:rPr lang="ru-RU" sz="1200" i="1">
                            <a:latin typeface="Cambria Math" panose="02040503050406030204" pitchFamily="18" charset="0"/>
                            <a:ea typeface="Times New Roman" panose="02020603050405020304" pitchFamily="18" charset="0"/>
                          </a:rPr>
                          <m:t>𝑗</m:t>
                        </m:r>
                      </m:sub>
                      <m:sup>
                        <m:r>
                          <a:rPr lang="ru-RU" sz="1200" i="1">
                            <a:latin typeface="Cambria Math" panose="02040503050406030204" pitchFamily="18" charset="0"/>
                            <a:ea typeface="Times New Roman" panose="02020603050405020304" pitchFamily="18" charset="0"/>
                          </a:rPr>
                          <m:t>𝑘</m:t>
                        </m:r>
                      </m:sup>
                    </m:sSubSup>
                  </m:oMath>
                </a14:m>
                <a:r>
                  <a:rPr lang="ru-RU" sz="1200" dirty="0">
                    <a:latin typeface="Times New Roman" panose="02020603050405020304" pitchFamily="18" charset="0"/>
                    <a:ea typeface="Times New Roman" panose="02020603050405020304" pitchFamily="18" charset="0"/>
                  </a:rPr>
                  <a:t> – </a:t>
                </a:r>
                <a:r>
                  <a:rPr lang="en-US" sz="1200" dirty="0">
                    <a:latin typeface="Times New Roman" panose="02020603050405020304" pitchFamily="18" charset="0"/>
                    <a:ea typeface="Times New Roman" panose="02020603050405020304" pitchFamily="18" charset="0"/>
                  </a:rPr>
                  <a:t>j</a:t>
                </a:r>
                <a:r>
                  <a:rPr lang="ru-RU" sz="1200" dirty="0">
                    <a:latin typeface="Times New Roman" panose="02020603050405020304" pitchFamily="18" charset="0"/>
                    <a:ea typeface="Times New Roman" panose="02020603050405020304" pitchFamily="18" charset="0"/>
                  </a:rPr>
                  <a:t>-й </a:t>
                </a:r>
                <a:r>
                  <a:rPr lang="ru-RU" sz="1200" dirty="0" err="1">
                    <a:latin typeface="Times New Roman" panose="02020603050405020304" pitchFamily="18" charset="0"/>
                    <a:ea typeface="Times New Roman" panose="02020603050405020304" pitchFamily="18" charset="0"/>
                  </a:rPr>
                  <a:t>воксель</a:t>
                </a:r>
                <a:r>
                  <a:rPr lang="ru-RU" sz="1200" dirty="0">
                    <a:latin typeface="Times New Roman" panose="02020603050405020304" pitchFamily="18" charset="0"/>
                    <a:ea typeface="Times New Roman" panose="02020603050405020304" pitchFamily="18" charset="0"/>
                  </a:rPr>
                  <a:t> из облака </a:t>
                </a:r>
                <a:r>
                  <a:rPr lang="en-US" sz="1200" dirty="0">
                    <a:latin typeface="Times New Roman" panose="02020603050405020304" pitchFamily="18" charset="0"/>
                    <a:ea typeface="Times New Roman" panose="02020603050405020304" pitchFamily="18" charset="0"/>
                  </a:rPr>
                  <a:t>k</a:t>
                </a:r>
                <a:r>
                  <a:rPr lang="ru-RU" sz="1200" dirty="0">
                    <a:latin typeface="Times New Roman" panose="02020603050405020304" pitchFamily="18" charset="0"/>
                    <a:ea typeface="Times New Roman" panose="02020603050405020304" pitchFamily="18" charset="0"/>
                  </a:rPr>
                  <a:t>-го класса.</a:t>
                </a:r>
              </a:p>
            </p:txBody>
          </p:sp>
        </mc:Choice>
        <mc:Fallback xmlns="">
          <p:sp>
            <p:nvSpPr>
              <p:cNvPr id="6" name="Прямоугольник 5">
                <a:extLst>
                  <a:ext uri="{FF2B5EF4-FFF2-40B4-BE49-F238E27FC236}">
                    <a16:creationId xmlns:a16="http://schemas.microsoft.com/office/drawing/2014/main" id="{0C16EE8A-BD6B-4EF0-9AEF-45CCCCEEDC83}"/>
                  </a:ext>
                </a:extLst>
              </p:cNvPr>
              <p:cNvSpPr>
                <a:spLocks noRot="1" noChangeAspect="1" noMove="1" noResize="1" noEditPoints="1" noAdjustHandles="1" noChangeArrowheads="1" noChangeShapeType="1" noTextEdit="1"/>
              </p:cNvSpPr>
              <p:nvPr/>
            </p:nvSpPr>
            <p:spPr>
              <a:xfrm>
                <a:off x="690796" y="3698422"/>
                <a:ext cx="5008106" cy="2710678"/>
              </a:xfrm>
              <a:prstGeom prst="rect">
                <a:avLst/>
              </a:prstGeom>
              <a:blipFill>
                <a:blip r:embed="rId2"/>
                <a:stretch>
                  <a:fillRect l="-4745" b="-39865"/>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7" name="Прямоугольник 6">
                <a:extLst>
                  <a:ext uri="{FF2B5EF4-FFF2-40B4-BE49-F238E27FC236}">
                    <a16:creationId xmlns:a16="http://schemas.microsoft.com/office/drawing/2014/main" id="{CF48DF47-7394-4165-9111-E9F0F9156CB2}"/>
                  </a:ext>
                </a:extLst>
              </p:cNvPr>
              <p:cNvSpPr/>
              <p:nvPr/>
            </p:nvSpPr>
            <p:spPr>
              <a:xfrm>
                <a:off x="6617594" y="3490107"/>
                <a:ext cx="5574406" cy="2582054"/>
              </a:xfrm>
              <a:prstGeom prst="rect">
                <a:avLst/>
              </a:prstGeom>
            </p:spPr>
            <p:txBody>
              <a:bodyPr wrap="square">
                <a:spAutoFit/>
              </a:bodyPr>
              <a:lstStyle/>
              <a:p>
                <a:pPr algn="just">
                  <a:spcAft>
                    <a:spcPts val="0"/>
                  </a:spcAft>
                </a:pPr>
                <a:r>
                  <a:rPr lang="ru-RU" sz="1200" dirty="0">
                    <a:latin typeface="Times New Roman" panose="02020603050405020304" pitchFamily="18" charset="0"/>
                    <a:ea typeface="Times New Roman" panose="02020603050405020304" pitchFamily="18" charset="0"/>
                  </a:rPr>
                  <a:t> </a:t>
                </a:r>
              </a:p>
              <a:p>
                <a:pPr algn="ctr">
                  <a:spcAft>
                    <a:spcPts val="0"/>
                  </a:spcAft>
                </a:pPr>
                <a:r>
                  <a:rPr lang="ru-RU" sz="1200" dirty="0">
                    <a:latin typeface="Times New Roman" panose="02020603050405020304" pitchFamily="18" charset="0"/>
                    <a:ea typeface="Times New Roman" panose="02020603050405020304" pitchFamily="18" charset="0"/>
                  </a:rPr>
                  <a:t>							</a:t>
                </a:r>
              </a:p>
              <a:p>
                <a:pPr algn="ctr">
                  <a:spcAft>
                    <a:spcPts val="0"/>
                  </a:spcAft>
                </a:pPr>
                <a:r>
                  <a:rPr lang="ru-RU" sz="1200" dirty="0">
                    <a:latin typeface="Times New Roman" panose="02020603050405020304" pitchFamily="18" charset="0"/>
                    <a:ea typeface="Times New Roman" panose="02020603050405020304" pitchFamily="18" charset="0"/>
                  </a:rPr>
                  <a:t>где </a:t>
                </a:r>
                <a14:m>
                  <m:oMath xmlns:m="http://schemas.openxmlformats.org/officeDocument/2006/math">
                    <m:sSub>
                      <m:sSubPr>
                        <m:ctrlPr>
                          <a:rPr lang="ru-RU" sz="1200" i="1">
                            <a:latin typeface="Cambria Math" panose="02040503050406030204" pitchFamily="18" charset="0"/>
                            <a:ea typeface="Times New Roman" panose="02020603050405020304" pitchFamily="18" charset="0"/>
                          </a:rPr>
                        </m:ctrlPr>
                      </m:sSubPr>
                      <m:e>
                        <m:r>
                          <a:rPr lang="en-US" sz="1200" i="1">
                            <a:latin typeface="Cambria Math" panose="02040503050406030204" pitchFamily="18" charset="0"/>
                            <a:ea typeface="Times New Roman" panose="02020603050405020304" pitchFamily="18" charset="0"/>
                          </a:rPr>
                          <m:t>𝐷𝑂𝑉</m:t>
                        </m:r>
                      </m:e>
                      <m:sub>
                        <m:r>
                          <a:rPr lang="ru-RU" sz="1200" i="1">
                            <a:latin typeface="Cambria Math" panose="02040503050406030204" pitchFamily="18" charset="0"/>
                            <a:ea typeface="Times New Roman" panose="02020603050405020304" pitchFamily="18" charset="0"/>
                          </a:rPr>
                          <m:t>𝑖</m:t>
                        </m:r>
                      </m:sub>
                    </m:sSub>
                  </m:oMath>
                </a14:m>
                <a:r>
                  <a:rPr lang="ru-RU" sz="1200" dirty="0">
                    <a:latin typeface="Times New Roman" panose="02020603050405020304" pitchFamily="18" charset="0"/>
                    <a:ea typeface="Times New Roman" panose="02020603050405020304" pitchFamily="18" charset="0"/>
                  </a:rPr>
                  <a:t> – плотностная достоверность объекта, </a:t>
                </a:r>
                <a:r>
                  <a:rPr lang="en-US" sz="1200" dirty="0" err="1">
                    <a:latin typeface="Times New Roman" panose="02020603050405020304" pitchFamily="18" charset="0"/>
                    <a:ea typeface="Times New Roman" panose="02020603050405020304" pitchFamily="18" charset="0"/>
                  </a:rPr>
                  <a:t>i</a:t>
                </a:r>
                <a:r>
                  <a:rPr lang="ru-RU" sz="1200" dirty="0">
                    <a:latin typeface="Times New Roman" panose="02020603050405020304" pitchFamily="18" charset="0"/>
                    <a:ea typeface="Times New Roman" panose="02020603050405020304" pitchFamily="18" charset="0"/>
                  </a:rPr>
                  <a:t>=1..</a:t>
                </a:r>
                <a:r>
                  <a:rPr lang="en-US" sz="1200" dirty="0">
                    <a:latin typeface="Times New Roman" panose="02020603050405020304" pitchFamily="18" charset="0"/>
                    <a:ea typeface="Times New Roman" panose="02020603050405020304" pitchFamily="18" charset="0"/>
                  </a:rPr>
                  <a:t>n</a:t>
                </a:r>
                <a:r>
                  <a:rPr lang="en-US" sz="1200" baseline="-25000" dirty="0">
                    <a:latin typeface="Times New Roman" panose="02020603050405020304" pitchFamily="18" charset="0"/>
                    <a:ea typeface="Times New Roman" panose="02020603050405020304" pitchFamily="18" charset="0"/>
                  </a:rPr>
                  <a:t>s</a:t>
                </a:r>
                <a:r>
                  <a:rPr lang="ru-RU" sz="1200"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n</a:t>
                </a:r>
                <a:r>
                  <a:rPr lang="en-US" sz="1200" baseline="-25000" dirty="0">
                    <a:latin typeface="Times New Roman" panose="02020603050405020304" pitchFamily="18" charset="0"/>
                    <a:ea typeface="Times New Roman" panose="02020603050405020304" pitchFamily="18" charset="0"/>
                  </a:rPr>
                  <a:t>s</a:t>
                </a:r>
                <a:r>
                  <a:rPr lang="en-US" sz="1200" dirty="0">
                    <a:latin typeface="Times New Roman" panose="02020603050405020304" pitchFamily="18" charset="0"/>
                    <a:ea typeface="Times New Roman" panose="02020603050405020304" pitchFamily="18" charset="0"/>
                  </a:rPr>
                  <a:t> </a:t>
                </a:r>
                <a:r>
                  <a:rPr lang="ru-RU" sz="1200" dirty="0">
                    <a:latin typeface="Times New Roman" panose="02020603050405020304" pitchFamily="18" charset="0"/>
                    <a:ea typeface="Times New Roman" panose="02020603050405020304" pitchFamily="18" charset="0"/>
                  </a:rPr>
                  <a:t>– количество детектированных камней;</a:t>
                </a:r>
              </a:p>
              <a:p>
                <a:pPr algn="just">
                  <a:spcAft>
                    <a:spcPts val="0"/>
                  </a:spcAft>
                </a:pPr>
                <a14:m>
                  <m:oMath xmlns:m="http://schemas.openxmlformats.org/officeDocument/2006/math">
                    <m:sSub>
                      <m:sSubPr>
                        <m:ctrlPr>
                          <a:rPr lang="ru-RU" sz="1200" i="1">
                            <a:latin typeface="Cambria Math" panose="02040503050406030204" pitchFamily="18" charset="0"/>
                            <a:ea typeface="Times New Roman" panose="02020603050405020304" pitchFamily="18" charset="0"/>
                          </a:rPr>
                        </m:ctrlPr>
                      </m:sSubPr>
                      <m:e>
                        <m:r>
                          <a:rPr lang="ru-RU" sz="1200" i="1">
                            <a:latin typeface="Cambria Math" panose="02040503050406030204" pitchFamily="18" charset="0"/>
                            <a:ea typeface="Times New Roman" panose="02020603050405020304" pitchFamily="18" charset="0"/>
                          </a:rPr>
                          <m:t>𝑉</m:t>
                        </m:r>
                      </m:e>
                      <m:sub>
                        <m:r>
                          <a:rPr lang="ru-RU" sz="1200" i="1">
                            <a:latin typeface="Cambria Math" panose="02040503050406030204" pitchFamily="18" charset="0"/>
                            <a:ea typeface="Times New Roman" panose="02020603050405020304" pitchFamily="18" charset="0"/>
                          </a:rPr>
                          <m:t>𝑖</m:t>
                        </m:r>
                      </m:sub>
                    </m:sSub>
                  </m:oMath>
                </a14:m>
                <a:r>
                  <a:rPr lang="ru-RU" sz="1200" dirty="0">
                    <a:latin typeface="Times New Roman" panose="02020603050405020304" pitchFamily="18" charset="0"/>
                    <a:ea typeface="Times New Roman" panose="02020603050405020304" pitchFamily="18" charset="0"/>
                  </a:rPr>
                  <a:t> – множество точек </a:t>
                </a:r>
                <a:r>
                  <a:rPr lang="en-US" sz="1200" dirty="0" err="1">
                    <a:latin typeface="Times New Roman" panose="02020603050405020304" pitchFamily="18" charset="0"/>
                    <a:ea typeface="Times New Roman" panose="02020603050405020304" pitchFamily="18" charset="0"/>
                  </a:rPr>
                  <a:t>VR</a:t>
                </a:r>
                <a:r>
                  <a:rPr lang="en-US" sz="1200" baseline="-25000" dirty="0" err="1">
                    <a:latin typeface="Times New Roman" panose="02020603050405020304" pitchFamily="18" charset="0"/>
                    <a:ea typeface="Times New Roman" panose="02020603050405020304" pitchFamily="18" charset="0"/>
                  </a:rPr>
                  <a:t>i</a:t>
                </a:r>
                <a:r>
                  <a:rPr lang="ru-RU" sz="1200" dirty="0">
                    <a:latin typeface="Times New Roman" panose="02020603050405020304" pitchFamily="18" charset="0"/>
                    <a:ea typeface="Times New Roman" panose="02020603050405020304" pitchFamily="18" charset="0"/>
                  </a:rPr>
                  <a:t>-маски </a:t>
                </a:r>
                <a:r>
                  <a:rPr lang="en-US" sz="1200" dirty="0" err="1">
                    <a:latin typeface="Times New Roman" panose="02020603050405020304" pitchFamily="18" charset="0"/>
                    <a:ea typeface="Times New Roman" panose="02020603050405020304" pitchFamily="18" charset="0"/>
                  </a:rPr>
                  <a:t>i</a:t>
                </a:r>
                <a:r>
                  <a:rPr lang="ru-RU" sz="1200" dirty="0">
                    <a:latin typeface="Times New Roman" panose="02020603050405020304" pitchFamily="18" charset="0"/>
                    <a:ea typeface="Times New Roman" panose="02020603050405020304" pitchFamily="18" charset="0"/>
                  </a:rPr>
                  <a:t>-го камня, для которых </a:t>
                </a:r>
                <a14:m>
                  <m:oMath xmlns:m="http://schemas.openxmlformats.org/officeDocument/2006/math">
                    <m:sSubSup>
                      <m:sSubSupPr>
                        <m:ctrlPr>
                          <a:rPr lang="ru-RU" sz="1200" i="1">
                            <a:latin typeface="Cambria Math" panose="02040503050406030204" pitchFamily="18" charset="0"/>
                            <a:ea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rPr>
                          <m:t>𝑣</m:t>
                        </m:r>
                        <m:r>
                          <a:rPr lang="ru-RU" sz="1200" i="1">
                            <a:latin typeface="Cambria Math" panose="02040503050406030204" pitchFamily="18" charset="0"/>
                            <a:ea typeface="Times New Roman" panose="02020603050405020304" pitchFamily="18" charset="0"/>
                          </a:rPr>
                          <m:t>𝑟</m:t>
                        </m:r>
                      </m:e>
                      <m:sub>
                        <m:r>
                          <a:rPr lang="ru-RU" sz="1200" i="1">
                            <a:latin typeface="Cambria Math" panose="02040503050406030204" pitchFamily="18" charset="0"/>
                            <a:ea typeface="Times New Roman" panose="02020603050405020304" pitchFamily="18" charset="0"/>
                          </a:rPr>
                          <m:t>𝑗</m:t>
                        </m:r>
                      </m:sub>
                      <m:sup/>
                    </m:sSubSup>
                    <m:r>
                      <a:rPr lang="ru-RU" sz="1200" i="1">
                        <a:latin typeface="Cambria Math" panose="02040503050406030204" pitchFamily="18" charset="0"/>
                        <a:ea typeface="Times New Roman" panose="02020603050405020304" pitchFamily="18" charset="0"/>
                      </a:rPr>
                      <m:t>=1</m:t>
                    </m:r>
                  </m:oMath>
                </a14:m>
                <a:r>
                  <a:rPr lang="ru-RU" sz="1200" dirty="0">
                    <a:latin typeface="Times New Roman" panose="02020603050405020304" pitchFamily="18" charset="0"/>
                    <a:ea typeface="Times New Roman" panose="02020603050405020304" pitchFamily="18" charset="0"/>
                  </a:rPr>
                  <a:t>;</a:t>
                </a:r>
              </a:p>
              <a:p>
                <a:pPr algn="just">
                  <a:spcAft>
                    <a:spcPts val="0"/>
                  </a:spcAft>
                </a:pPr>
                <a14:m>
                  <m:oMath xmlns:m="http://schemas.openxmlformats.org/officeDocument/2006/math">
                    <m:sSubSup>
                      <m:sSubSupPr>
                        <m:ctrlPr>
                          <a:rPr lang="ru-RU" sz="1200" i="1">
                            <a:latin typeface="Cambria Math" panose="02040503050406030204" pitchFamily="18" charset="0"/>
                            <a:ea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rPr>
                          <m:t>𝑣</m:t>
                        </m:r>
                        <m:r>
                          <a:rPr lang="ru-RU" sz="1200" i="1">
                            <a:latin typeface="Cambria Math" panose="02040503050406030204" pitchFamily="18" charset="0"/>
                            <a:ea typeface="Times New Roman" panose="02020603050405020304" pitchFamily="18" charset="0"/>
                          </a:rPr>
                          <m:t>𝑑</m:t>
                        </m:r>
                      </m:e>
                      <m:sub>
                        <m:r>
                          <a:rPr lang="ru-RU" sz="1200" i="1">
                            <a:latin typeface="Cambria Math" panose="02040503050406030204" pitchFamily="18" charset="0"/>
                            <a:ea typeface="Times New Roman" panose="02020603050405020304" pitchFamily="18" charset="0"/>
                          </a:rPr>
                          <m:t>𝑗</m:t>
                        </m:r>
                      </m:sub>
                      <m:sup>
                        <m:r>
                          <a:rPr lang="ru-RU" sz="1200" i="1">
                            <a:latin typeface="Cambria Math" panose="02040503050406030204" pitchFamily="18" charset="0"/>
                            <a:ea typeface="Times New Roman" panose="02020603050405020304" pitchFamily="18" charset="0"/>
                          </a:rPr>
                          <m:t>𝑘</m:t>
                        </m:r>
                      </m:sup>
                    </m:sSubSup>
                  </m:oMath>
                </a14:m>
                <a:r>
                  <a:rPr lang="ru-RU" sz="1200" dirty="0">
                    <a:latin typeface="Times New Roman" panose="02020603050405020304" pitchFamily="18" charset="0"/>
                    <a:ea typeface="Times New Roman" panose="02020603050405020304" pitchFamily="18" charset="0"/>
                  </a:rPr>
                  <a:t>- оценка принадлежности </a:t>
                </a:r>
                <a:r>
                  <a:rPr lang="en-US" sz="1200" dirty="0">
                    <a:latin typeface="Times New Roman" panose="02020603050405020304" pitchFamily="18" charset="0"/>
                    <a:ea typeface="Times New Roman" panose="02020603050405020304" pitchFamily="18" charset="0"/>
                  </a:rPr>
                  <a:t>j</a:t>
                </a:r>
                <a:r>
                  <a:rPr lang="ru-RU" sz="1200" dirty="0">
                    <a:latin typeface="Times New Roman" panose="02020603050405020304" pitchFamily="18" charset="0"/>
                    <a:ea typeface="Times New Roman" panose="02020603050405020304" pitchFamily="18" charset="0"/>
                  </a:rPr>
                  <a:t>-той точки </a:t>
                </a:r>
                <a:r>
                  <a:rPr lang="en-US" sz="1200" dirty="0" err="1">
                    <a:latin typeface="Times New Roman" panose="02020603050405020304" pitchFamily="18" charset="0"/>
                    <a:ea typeface="Times New Roman" panose="02020603050405020304" pitchFamily="18" charset="0"/>
                  </a:rPr>
                  <a:t>VR</a:t>
                </a:r>
                <a:r>
                  <a:rPr lang="en-US" sz="1200" baseline="-25000" dirty="0" err="1">
                    <a:latin typeface="Times New Roman" panose="02020603050405020304" pitchFamily="18" charset="0"/>
                    <a:ea typeface="Times New Roman" panose="02020603050405020304" pitchFamily="18" charset="0"/>
                  </a:rPr>
                  <a:t>i</a:t>
                </a:r>
                <a:r>
                  <a:rPr lang="ru-RU" sz="1200" dirty="0">
                    <a:latin typeface="Times New Roman" panose="02020603050405020304" pitchFamily="18" charset="0"/>
                    <a:ea typeface="Times New Roman" panose="02020603050405020304" pitchFamily="18" charset="0"/>
                  </a:rPr>
                  <a:t>-маски </a:t>
                </a:r>
                <a:r>
                  <a:rPr lang="en-US" sz="1200" dirty="0" err="1">
                    <a:latin typeface="Times New Roman" panose="02020603050405020304" pitchFamily="18" charset="0"/>
                    <a:ea typeface="Times New Roman" panose="02020603050405020304" pitchFamily="18" charset="0"/>
                  </a:rPr>
                  <a:t>i</a:t>
                </a:r>
                <a:r>
                  <a:rPr lang="ru-RU" sz="1200" dirty="0">
                    <a:latin typeface="Times New Roman" panose="02020603050405020304" pitchFamily="18" charset="0"/>
                    <a:ea typeface="Times New Roman" panose="02020603050405020304" pitchFamily="18" charset="0"/>
                  </a:rPr>
                  <a:t>-го камня (</a:t>
                </a:r>
                <a:r>
                  <a:rPr lang="en-US" sz="1200" dirty="0">
                    <a:latin typeface="Times New Roman" panose="02020603050405020304" pitchFamily="18" charset="0"/>
                    <a:ea typeface="Times New Roman" panose="02020603050405020304" pitchFamily="18" charset="0"/>
                  </a:rPr>
                  <a:t>j</a:t>
                </a:r>
                <a:r>
                  <a:rPr lang="ru-RU" sz="1200" dirty="0">
                    <a:latin typeface="Times New Roman" panose="02020603050405020304" pitchFamily="18" charset="0"/>
                    <a:ea typeface="Times New Roman" panose="02020603050405020304" pitchFamily="18" charset="0"/>
                  </a:rPr>
                  <a:t>=1..</a:t>
                </a:r>
                <a:r>
                  <a:rPr lang="en-US" sz="1200" dirty="0">
                    <a:latin typeface="Times New Roman" panose="02020603050405020304" pitchFamily="18" charset="0"/>
                    <a:ea typeface="Times New Roman" panose="02020603050405020304" pitchFamily="18" charset="0"/>
                  </a:rPr>
                  <a:t>V</a:t>
                </a:r>
                <a:r>
                  <a:rPr lang="ru-RU" sz="1200" dirty="0">
                    <a:latin typeface="Times New Roman" panose="02020603050405020304" pitchFamily="18" charset="0"/>
                    <a:ea typeface="Times New Roman" panose="02020603050405020304" pitchFamily="18" charset="0"/>
                  </a:rPr>
                  <a:t>) объему области собранной почки </a:t>
                </a:r>
                <a14:m>
                  <m:oMath xmlns:m="http://schemas.openxmlformats.org/officeDocument/2006/math">
                    <m:sSub>
                      <m:sSubPr>
                        <m:ctrlPr>
                          <a:rPr lang="ru-RU" sz="1200" i="1">
                            <a:latin typeface="Cambria Math" panose="02040503050406030204" pitchFamily="18" charset="0"/>
                            <a:ea typeface="Times New Roman" panose="02020603050405020304" pitchFamily="18" charset="0"/>
                          </a:rPr>
                        </m:ctrlPr>
                      </m:sSubPr>
                      <m:e>
                        <m:sSup>
                          <m:sSupPr>
                            <m:ctrlPr>
                              <a:rPr lang="ru-RU" sz="1200" i="1">
                                <a:latin typeface="Cambria Math" panose="02040503050406030204" pitchFamily="18" charset="0"/>
                                <a:ea typeface="Times New Roman" panose="02020603050405020304" pitchFamily="18" charset="0"/>
                              </a:rPr>
                            </m:ctrlPr>
                          </m:sSupPr>
                          <m:e>
                            <m:r>
                              <a:rPr lang="ru-RU" sz="1200" i="1">
                                <a:latin typeface="Cambria Math" panose="02040503050406030204" pitchFamily="18" charset="0"/>
                                <a:ea typeface="Times New Roman" panose="02020603050405020304" pitchFamily="18" charset="0"/>
                              </a:rPr>
                              <m:t>𝑉</m:t>
                            </m:r>
                          </m:e>
                          <m:sup>
                            <m:r>
                              <a:rPr lang="ru-RU" sz="1200" i="1">
                                <a:latin typeface="Cambria Math" panose="02040503050406030204" pitchFamily="18" charset="0"/>
                                <a:ea typeface="Times New Roman" panose="02020603050405020304" pitchFamily="18" charset="0"/>
                              </a:rPr>
                              <m:t>𝑘</m:t>
                            </m:r>
                          </m:sup>
                        </m:sSup>
                      </m:e>
                      <m:sub/>
                    </m:sSub>
                  </m:oMath>
                </a14:m>
                <a:r>
                  <a:rPr lang="ru-RU" sz="1200"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k</a:t>
                </a:r>
                <a:r>
                  <a:rPr lang="ru-RU" sz="1200" dirty="0">
                    <a:latin typeface="Times New Roman" panose="02020603050405020304" pitchFamily="18" charset="0"/>
                    <a:ea typeface="Times New Roman" panose="02020603050405020304" pitchFamily="18" charset="0"/>
                  </a:rPr>
                  <a:t> = 1.. </a:t>
                </a:r>
                <a:r>
                  <a:rPr lang="en-US" sz="1200" dirty="0" err="1">
                    <a:latin typeface="Times New Roman" panose="02020603050405020304" pitchFamily="18" charset="0"/>
                    <a:ea typeface="Times New Roman" panose="02020603050405020304" pitchFamily="18" charset="0"/>
                  </a:rPr>
                  <a:t>n</a:t>
                </a:r>
                <a:r>
                  <a:rPr lang="en-US" sz="1200" baseline="-25000" dirty="0" err="1">
                    <a:latin typeface="Times New Roman" panose="02020603050405020304" pitchFamily="18" charset="0"/>
                    <a:ea typeface="Times New Roman" panose="02020603050405020304" pitchFamily="18" charset="0"/>
                  </a:rPr>
                  <a:t>k</a:t>
                </a:r>
                <a:r>
                  <a:rPr lang="ru-RU" sz="1200" dirty="0">
                    <a:latin typeface="Times New Roman" panose="02020603050405020304" pitchFamily="18" charset="0"/>
                    <a:ea typeface="Times New Roman" panose="02020603050405020304" pitchFamily="18" charset="0"/>
                  </a:rPr>
                  <a:t>) и вычисляется по формуле:</a:t>
                </a:r>
              </a:p>
              <a:p>
                <a:pPr algn="ctr">
                  <a:spcAft>
                    <a:spcPts val="0"/>
                  </a:spcAft>
                </a:pPr>
                <a14:m>
                  <m:oMath xmlns:m="http://schemas.openxmlformats.org/officeDocument/2006/math">
                    <m:sSubSup>
                      <m:sSubSupPr>
                        <m:ctrlPr>
                          <a:rPr lang="ru-RU" sz="1200" i="1">
                            <a:latin typeface="Cambria Math" panose="02040503050406030204" pitchFamily="18" charset="0"/>
                            <a:ea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rPr>
                          <m:t>𝑣𝑑</m:t>
                        </m:r>
                      </m:e>
                      <m:sub>
                        <m:r>
                          <a:rPr lang="ru-RU" sz="1200" i="1">
                            <a:latin typeface="Cambria Math" panose="02040503050406030204" pitchFamily="18" charset="0"/>
                            <a:ea typeface="Times New Roman" panose="02020603050405020304" pitchFamily="18" charset="0"/>
                          </a:rPr>
                          <m:t>𝑗</m:t>
                        </m:r>
                      </m:sub>
                      <m:sup>
                        <m:r>
                          <a:rPr lang="ru-RU" sz="1200" i="1">
                            <a:latin typeface="Cambria Math" panose="02040503050406030204" pitchFamily="18" charset="0"/>
                            <a:ea typeface="Times New Roman" panose="02020603050405020304" pitchFamily="18" charset="0"/>
                          </a:rPr>
                          <m:t>𝑖</m:t>
                        </m:r>
                      </m:sup>
                    </m:sSubSup>
                    <m:r>
                      <a:rPr lang="ru-RU" sz="1200" i="1">
                        <a:latin typeface="Cambria Math" panose="02040503050406030204" pitchFamily="18" charset="0"/>
                        <a:ea typeface="Times New Roman" panose="02020603050405020304" pitchFamily="18" charset="0"/>
                      </a:rPr>
                      <m:t>=</m:t>
                    </m:r>
                    <m:d>
                      <m:dPr>
                        <m:begChr m:val="{"/>
                        <m:endChr m:val=""/>
                        <m:ctrlPr>
                          <a:rPr lang="ru-RU" sz="1200" i="1">
                            <a:latin typeface="Cambria Math" panose="02040503050406030204" pitchFamily="18" charset="0"/>
                            <a:ea typeface="Times New Roman" panose="02020603050405020304" pitchFamily="18" charset="0"/>
                          </a:rPr>
                        </m:ctrlPr>
                      </m:dPr>
                      <m:e>
                        <m:eqArr>
                          <m:eqArrPr>
                            <m:ctrlPr>
                              <a:rPr lang="ru-RU" sz="1200" i="1">
                                <a:latin typeface="Cambria Math" panose="02040503050406030204" pitchFamily="18" charset="0"/>
                                <a:ea typeface="Times New Roman" panose="02020603050405020304" pitchFamily="18" charset="0"/>
                              </a:rPr>
                            </m:ctrlPr>
                          </m:eqArrPr>
                          <m:e>
                            <m:r>
                              <a:rPr lang="ru-RU" sz="1200" i="1">
                                <a:latin typeface="Cambria Math" panose="02040503050406030204" pitchFamily="18" charset="0"/>
                                <a:ea typeface="Times New Roman" panose="02020603050405020304" pitchFamily="18" charset="0"/>
                              </a:rPr>
                              <m:t>1, если </m:t>
                            </m:r>
                            <m:sSubSup>
                              <m:sSubSupPr>
                                <m:ctrlPr>
                                  <a:rPr lang="ru-RU" sz="1200" i="1">
                                    <a:latin typeface="Cambria Math" panose="02040503050406030204" pitchFamily="18" charset="0"/>
                                    <a:ea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rPr>
                                  <m:t>𝑣</m:t>
                                </m:r>
                                <m:r>
                                  <a:rPr lang="ru-RU" sz="1200" i="1">
                                    <a:latin typeface="Cambria Math" panose="02040503050406030204" pitchFamily="18" charset="0"/>
                                    <a:ea typeface="Times New Roman" panose="02020603050405020304" pitchFamily="18" charset="0"/>
                                  </a:rPr>
                                  <m:t>𝑟</m:t>
                                </m:r>
                              </m:e>
                              <m:sub>
                                <m:r>
                                  <a:rPr lang="ru-RU" sz="1200" i="1">
                                    <a:latin typeface="Cambria Math" panose="02040503050406030204" pitchFamily="18" charset="0"/>
                                    <a:ea typeface="Times New Roman" panose="02020603050405020304" pitchFamily="18" charset="0"/>
                                  </a:rPr>
                                  <m:t>𝑗</m:t>
                                </m:r>
                              </m:sub>
                              <m:sup>
                                <m:r>
                                  <a:rPr lang="ru-RU" sz="1200" i="1">
                                    <a:latin typeface="Cambria Math" panose="02040503050406030204" pitchFamily="18" charset="0"/>
                                    <a:ea typeface="Times New Roman" panose="02020603050405020304" pitchFamily="18" charset="0"/>
                                  </a:rPr>
                                  <m:t>𝑖</m:t>
                                </m:r>
                              </m:sup>
                            </m:sSubSup>
                            <m:r>
                              <a:rPr lang="ru-RU" sz="1200" i="1">
                                <a:latin typeface="Cambria Math" panose="02040503050406030204" pitchFamily="18" charset="0"/>
                                <a:ea typeface="Times New Roman" panose="02020603050405020304" pitchFamily="18" charset="0"/>
                              </a:rPr>
                              <m:t>&gt;0,  </m:t>
                            </m:r>
                            <m:sSubSup>
                              <m:sSubSupPr>
                                <m:ctrlPr>
                                  <a:rPr lang="ru-RU" sz="1200" i="1">
                                    <a:latin typeface="Cambria Math" panose="02040503050406030204" pitchFamily="18" charset="0"/>
                                    <a:ea typeface="Times New Roman" panose="02020603050405020304" pitchFamily="18" charset="0"/>
                                  </a:rPr>
                                </m:ctrlPr>
                              </m:sSubSupPr>
                              <m:e>
                                <m:r>
                                  <a:rPr lang="ru-RU" sz="1200" i="1">
                                    <a:latin typeface="Cambria Math" panose="02040503050406030204" pitchFamily="18" charset="0"/>
                                    <a:ea typeface="Times New Roman" panose="02020603050405020304" pitchFamily="18" charset="0"/>
                                  </a:rPr>
                                  <m:t>𝑣</m:t>
                                </m:r>
                              </m:e>
                              <m:sub>
                                <m:r>
                                  <a:rPr lang="ru-RU" sz="1200" i="1">
                                    <a:latin typeface="Cambria Math" panose="02040503050406030204" pitchFamily="18" charset="0"/>
                                    <a:ea typeface="Times New Roman" panose="02020603050405020304" pitchFamily="18" charset="0"/>
                                  </a:rPr>
                                  <m:t>𝑗</m:t>
                                </m:r>
                              </m:sub>
                              <m:sup>
                                <m:r>
                                  <a:rPr lang="ru-RU" sz="1200" i="1">
                                    <a:latin typeface="Cambria Math" panose="02040503050406030204" pitchFamily="18" charset="0"/>
                                    <a:ea typeface="Times New Roman" panose="02020603050405020304" pitchFamily="18" charset="0"/>
                                  </a:rPr>
                                  <m:t>𝑖</m:t>
                                </m:r>
                              </m:sup>
                            </m:sSubSup>
                            <m:r>
                              <a:rPr lang="ru-RU" sz="1200" i="1">
                                <a:latin typeface="Cambria Math" panose="02040503050406030204" pitchFamily="18" charset="0"/>
                                <a:ea typeface="Times New Roman" panose="02020603050405020304" pitchFamily="18" charset="0"/>
                              </a:rPr>
                              <m:t> </m:t>
                            </m:r>
                            <m:r>
                              <a:rPr lang="en-US" sz="1200" i="1">
                                <a:latin typeface="Cambria Math" panose="02040503050406030204" pitchFamily="18" charset="0"/>
                                <a:ea typeface="Times New Roman" panose="02020603050405020304" pitchFamily="18" charset="0"/>
                                <a:sym typeface="Symbol" panose="05050102010706020507" pitchFamily="18" charset="2"/>
                              </a:rPr>
                              <m:t></m:t>
                            </m:r>
                            <m:r>
                              <a:rPr lang="en-US" sz="1200" i="1">
                                <a:latin typeface="Cambria Math" panose="02040503050406030204" pitchFamily="18" charset="0"/>
                                <a:ea typeface="Times New Roman" panose="02020603050405020304" pitchFamily="18" charset="0"/>
                              </a:rPr>
                              <m:t> </m:t>
                            </m:r>
                            <m:sSub>
                              <m:sSubPr>
                                <m:ctrlPr>
                                  <a:rPr lang="ru-RU" sz="1200" i="1">
                                    <a:latin typeface="Cambria Math" panose="02040503050406030204" pitchFamily="18" charset="0"/>
                                    <a:ea typeface="Times New Roman" panose="02020603050405020304" pitchFamily="18" charset="0"/>
                                  </a:rPr>
                                </m:ctrlPr>
                              </m:sSubPr>
                              <m:e>
                                <m:sSup>
                                  <m:sSupPr>
                                    <m:ctrlPr>
                                      <a:rPr lang="ru-RU" sz="1200" i="1">
                                        <a:latin typeface="Cambria Math" panose="02040503050406030204" pitchFamily="18" charset="0"/>
                                        <a:ea typeface="Times New Roman" panose="02020603050405020304" pitchFamily="18" charset="0"/>
                                      </a:rPr>
                                    </m:ctrlPr>
                                  </m:sSupPr>
                                  <m:e>
                                    <m:r>
                                      <a:rPr lang="ru-RU" sz="1200" i="1">
                                        <a:latin typeface="Cambria Math" panose="02040503050406030204" pitchFamily="18" charset="0"/>
                                        <a:ea typeface="Times New Roman" panose="02020603050405020304" pitchFamily="18" charset="0"/>
                                      </a:rPr>
                                      <m:t>𝑉</m:t>
                                    </m:r>
                                  </m:e>
                                  <m:sup>
                                    <m:r>
                                      <a:rPr lang="ru-RU" sz="1200" i="1">
                                        <a:latin typeface="Cambria Math" panose="02040503050406030204" pitchFamily="18" charset="0"/>
                                        <a:ea typeface="Times New Roman" panose="02020603050405020304" pitchFamily="18" charset="0"/>
                                      </a:rPr>
                                      <m:t>𝑘</m:t>
                                    </m:r>
                                  </m:sup>
                                </m:sSup>
                              </m:e>
                              <m:sub/>
                            </m:sSub>
                          </m:e>
                          <m:e>
                            <m:r>
                              <a:rPr lang="ru-RU" sz="1200" i="1">
                                <a:latin typeface="Cambria Math" panose="02040503050406030204" pitchFamily="18" charset="0"/>
                                <a:ea typeface="Times New Roman" panose="02020603050405020304" pitchFamily="18" charset="0"/>
                              </a:rPr>
                              <m:t>0,иначе</m:t>
                            </m:r>
                          </m:e>
                        </m:eqArr>
                      </m:e>
                    </m:d>
                  </m:oMath>
                </a14:m>
                <a:r>
                  <a:rPr lang="ru-RU" sz="1200" dirty="0">
                    <a:latin typeface="Times New Roman" panose="02020603050405020304" pitchFamily="18" charset="0"/>
                    <a:ea typeface="Times New Roman" panose="02020603050405020304" pitchFamily="18" charset="0"/>
                  </a:rPr>
                  <a:t>,			</a:t>
                </a:r>
              </a:p>
              <a:p>
                <a:pPr algn="just">
                  <a:spcAft>
                    <a:spcPts val="0"/>
                  </a:spcAft>
                </a:pPr>
                <a:r>
                  <a:rPr lang="ru-RU" sz="1200" dirty="0">
                    <a:latin typeface="Times New Roman" panose="02020603050405020304" pitchFamily="18" charset="0"/>
                    <a:ea typeface="Times New Roman" panose="02020603050405020304" pitchFamily="18" charset="0"/>
                  </a:rPr>
                  <a:t>где </a:t>
                </a:r>
                <a14:m>
                  <m:oMath xmlns:m="http://schemas.openxmlformats.org/officeDocument/2006/math">
                    <m:sSubSup>
                      <m:sSubSupPr>
                        <m:ctrlPr>
                          <a:rPr lang="ru-RU" sz="1200" i="1">
                            <a:latin typeface="Cambria Math" panose="02040503050406030204" pitchFamily="18" charset="0"/>
                            <a:ea typeface="Times New Roman" panose="02020603050405020304" pitchFamily="18" charset="0"/>
                          </a:rPr>
                        </m:ctrlPr>
                      </m:sSubSupPr>
                      <m:e>
                        <m:r>
                          <a:rPr lang="en-US" sz="1200" i="1">
                            <a:latin typeface="Cambria Math" panose="02040503050406030204" pitchFamily="18" charset="0"/>
                            <a:ea typeface="Times New Roman" panose="02020603050405020304" pitchFamily="18" charset="0"/>
                          </a:rPr>
                          <m:t>𝑣𝑟</m:t>
                        </m:r>
                      </m:e>
                      <m:sub>
                        <m:r>
                          <a:rPr lang="ru-RU" sz="1200" i="1">
                            <a:latin typeface="Cambria Math" panose="02040503050406030204" pitchFamily="18" charset="0"/>
                            <a:ea typeface="Times New Roman" panose="02020603050405020304" pitchFamily="18" charset="0"/>
                          </a:rPr>
                          <m:t>𝑗</m:t>
                        </m:r>
                      </m:sub>
                      <m:sup>
                        <m:r>
                          <a:rPr lang="ru-RU" sz="1200" i="1">
                            <a:latin typeface="Cambria Math" panose="02040503050406030204" pitchFamily="18" charset="0"/>
                            <a:ea typeface="Times New Roman" panose="02020603050405020304" pitchFamily="18" charset="0"/>
                          </a:rPr>
                          <m:t>𝑖</m:t>
                        </m:r>
                      </m:sup>
                    </m:sSubSup>
                  </m:oMath>
                </a14:m>
                <a:r>
                  <a:rPr lang="ru-RU" sz="1200" dirty="0">
                    <a:latin typeface="Times New Roman" panose="02020603050405020304" pitchFamily="18" charset="0"/>
                    <a:ea typeface="Times New Roman" panose="02020603050405020304" pitchFamily="18" charset="0"/>
                  </a:rPr>
                  <a:t> – значение </a:t>
                </a:r>
                <a:r>
                  <a:rPr lang="en-US" sz="1200" dirty="0">
                    <a:latin typeface="Times New Roman" panose="02020603050405020304" pitchFamily="18" charset="0"/>
                    <a:ea typeface="Times New Roman" panose="02020603050405020304" pitchFamily="18" charset="0"/>
                  </a:rPr>
                  <a:t>j</a:t>
                </a:r>
                <a:r>
                  <a:rPr lang="ru-RU" sz="1200" dirty="0">
                    <a:latin typeface="Times New Roman" panose="02020603050405020304" pitchFamily="18" charset="0"/>
                    <a:ea typeface="Times New Roman" panose="02020603050405020304" pitchFamily="18" charset="0"/>
                  </a:rPr>
                  <a:t>-той точки в маске </a:t>
                </a:r>
                <a:r>
                  <a:rPr lang="en-US" sz="1200" dirty="0" err="1">
                    <a:latin typeface="Times New Roman" panose="02020603050405020304" pitchFamily="18" charset="0"/>
                    <a:ea typeface="Times New Roman" panose="02020603050405020304" pitchFamily="18" charset="0"/>
                  </a:rPr>
                  <a:t>i</a:t>
                </a:r>
                <a:r>
                  <a:rPr lang="ru-RU" sz="1200" dirty="0">
                    <a:latin typeface="Times New Roman" panose="02020603050405020304" pitchFamily="18" charset="0"/>
                    <a:ea typeface="Times New Roman" panose="02020603050405020304" pitchFamily="18" charset="0"/>
                  </a:rPr>
                  <a:t>-го камня;</a:t>
                </a:r>
              </a:p>
              <a:p>
                <a:pPr algn="just">
                  <a:spcAft>
                    <a:spcPts val="0"/>
                  </a:spcAft>
                </a:pPr>
                <a14:m>
                  <m:oMath xmlns:m="http://schemas.openxmlformats.org/officeDocument/2006/math">
                    <m:sSubSup>
                      <m:sSubSupPr>
                        <m:ctrlPr>
                          <a:rPr lang="ru-RU" sz="1200" i="1">
                            <a:latin typeface="Cambria Math" panose="02040503050406030204" pitchFamily="18" charset="0"/>
                            <a:ea typeface="Times New Roman" panose="02020603050405020304" pitchFamily="18" charset="0"/>
                          </a:rPr>
                        </m:ctrlPr>
                      </m:sSubSupPr>
                      <m:e>
                        <m:r>
                          <a:rPr lang="ru-RU" sz="1200" i="1">
                            <a:latin typeface="Cambria Math" panose="02040503050406030204" pitchFamily="18" charset="0"/>
                            <a:ea typeface="Times New Roman" panose="02020603050405020304" pitchFamily="18" charset="0"/>
                          </a:rPr>
                          <m:t>𝑣</m:t>
                        </m:r>
                      </m:e>
                      <m:sub>
                        <m:r>
                          <a:rPr lang="ru-RU" sz="1200" i="1">
                            <a:latin typeface="Cambria Math" panose="02040503050406030204" pitchFamily="18" charset="0"/>
                            <a:ea typeface="Times New Roman" panose="02020603050405020304" pitchFamily="18" charset="0"/>
                          </a:rPr>
                          <m:t>𝑗</m:t>
                        </m:r>
                      </m:sub>
                      <m:sup>
                        <m:r>
                          <a:rPr lang="en-US" sz="1200" i="1">
                            <a:latin typeface="Cambria Math" panose="02040503050406030204" pitchFamily="18" charset="0"/>
                            <a:ea typeface="Times New Roman" panose="02020603050405020304" pitchFamily="18" charset="0"/>
                          </a:rPr>
                          <m:t>𝑖</m:t>
                        </m:r>
                      </m:sup>
                    </m:sSubSup>
                  </m:oMath>
                </a14:m>
                <a:r>
                  <a:rPr lang="ru-RU" sz="1200" dirty="0">
                    <a:latin typeface="Times New Roman" panose="02020603050405020304" pitchFamily="18" charset="0"/>
                    <a:ea typeface="Times New Roman" panose="02020603050405020304" pitchFamily="18" charset="0"/>
                  </a:rPr>
                  <a:t> – </a:t>
                </a:r>
                <a:r>
                  <a:rPr lang="en-US" sz="1200" dirty="0">
                    <a:latin typeface="Times New Roman" panose="02020603050405020304" pitchFamily="18" charset="0"/>
                    <a:ea typeface="Times New Roman" panose="02020603050405020304" pitchFamily="18" charset="0"/>
                  </a:rPr>
                  <a:t>j</a:t>
                </a:r>
                <a:r>
                  <a:rPr lang="ru-RU" sz="1200" dirty="0">
                    <a:latin typeface="Times New Roman" panose="02020603050405020304" pitchFamily="18" charset="0"/>
                    <a:ea typeface="Times New Roman" panose="02020603050405020304" pitchFamily="18" charset="0"/>
                  </a:rPr>
                  <a:t>-й </a:t>
                </a:r>
                <a:r>
                  <a:rPr lang="ru-RU" sz="1200" dirty="0" err="1">
                    <a:latin typeface="Times New Roman" panose="02020603050405020304" pitchFamily="18" charset="0"/>
                    <a:ea typeface="Times New Roman" panose="02020603050405020304" pitchFamily="18" charset="0"/>
                  </a:rPr>
                  <a:t>воксель</a:t>
                </a:r>
                <a:r>
                  <a:rPr lang="ru-RU" sz="1200" dirty="0">
                    <a:latin typeface="Times New Roman" panose="02020603050405020304" pitchFamily="18" charset="0"/>
                    <a:ea typeface="Times New Roman" panose="02020603050405020304" pitchFamily="18" charset="0"/>
                  </a:rPr>
                  <a:t> из маски </a:t>
                </a:r>
                <a:r>
                  <a:rPr lang="en-US" sz="1200" dirty="0" err="1">
                    <a:latin typeface="Times New Roman" panose="02020603050405020304" pitchFamily="18" charset="0"/>
                    <a:ea typeface="Times New Roman" panose="02020603050405020304" pitchFamily="18" charset="0"/>
                  </a:rPr>
                  <a:t>i</a:t>
                </a:r>
                <a:r>
                  <a:rPr lang="ru-RU" sz="1200" dirty="0">
                    <a:latin typeface="Times New Roman" panose="02020603050405020304" pitchFamily="18" charset="0"/>
                    <a:ea typeface="Times New Roman" panose="02020603050405020304" pitchFamily="18" charset="0"/>
                  </a:rPr>
                  <a:t>-го камня.</a:t>
                </a:r>
              </a:p>
            </p:txBody>
          </p:sp>
        </mc:Choice>
        <mc:Fallback xmlns="">
          <p:sp>
            <p:nvSpPr>
              <p:cNvPr id="7" name="Прямоугольник 6">
                <a:extLst>
                  <a:ext uri="{FF2B5EF4-FFF2-40B4-BE49-F238E27FC236}">
                    <a16:creationId xmlns:a16="http://schemas.microsoft.com/office/drawing/2014/main" id="{CF48DF47-7394-4165-9111-E9F0F9156CB2}"/>
                  </a:ext>
                </a:extLst>
              </p:cNvPr>
              <p:cNvSpPr>
                <a:spLocks noRot="1" noChangeAspect="1" noMove="1" noResize="1" noEditPoints="1" noAdjustHandles="1" noChangeArrowheads="1" noChangeShapeType="1" noTextEdit="1"/>
              </p:cNvSpPr>
              <p:nvPr/>
            </p:nvSpPr>
            <p:spPr>
              <a:xfrm>
                <a:off x="6617594" y="3490107"/>
                <a:ext cx="5574406" cy="2582054"/>
              </a:xfrm>
              <a:prstGeom prst="rect">
                <a:avLst/>
              </a:prstGeom>
              <a:blipFill>
                <a:blip r:embed="rId3"/>
                <a:stretch>
                  <a:fillRect l="-109" b="-41608"/>
                </a:stretch>
              </a:blipFill>
            </p:spPr>
            <p:txBody>
              <a:bodyPr/>
              <a:lstStyle/>
              <a:p>
                <a:r>
                  <a:rPr lang="ru-RU">
                    <a:noFill/>
                  </a:rPr>
                  <a:t> </a:t>
                </a:r>
              </a:p>
            </p:txBody>
          </p:sp>
        </mc:Fallback>
      </mc:AlternateContent>
      <p:pic>
        <p:nvPicPr>
          <p:cNvPr id="10" name="Рисунок 9">
            <a:extLst>
              <a:ext uri="{FF2B5EF4-FFF2-40B4-BE49-F238E27FC236}">
                <a16:creationId xmlns:a16="http://schemas.microsoft.com/office/drawing/2014/main" id="{65B8DFDD-3BD0-44C5-9B8E-5AE60EC53032}"/>
              </a:ext>
            </a:extLst>
          </p:cNvPr>
          <p:cNvPicPr/>
          <p:nvPr/>
        </p:nvPicPr>
        <p:blipFill>
          <a:blip r:embed="rId4"/>
          <a:stretch>
            <a:fillRect/>
          </a:stretch>
        </p:blipFill>
        <p:spPr>
          <a:xfrm>
            <a:off x="1083601" y="1448336"/>
            <a:ext cx="1749751" cy="2041771"/>
          </a:xfrm>
          <a:prstGeom prst="rect">
            <a:avLst/>
          </a:prstGeom>
        </p:spPr>
      </p:pic>
      <p:pic>
        <p:nvPicPr>
          <p:cNvPr id="22" name="Рисунок 21">
            <a:extLst>
              <a:ext uri="{FF2B5EF4-FFF2-40B4-BE49-F238E27FC236}">
                <a16:creationId xmlns:a16="http://schemas.microsoft.com/office/drawing/2014/main" id="{5F274490-D0EA-4113-AAED-1E4B8878E9A2}"/>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7013568" y="1646926"/>
            <a:ext cx="4648083" cy="1720967"/>
          </a:xfrm>
          <a:prstGeom prst="rect">
            <a:avLst/>
          </a:prstGeom>
        </p:spPr>
      </p:pic>
      <p:sp>
        <p:nvSpPr>
          <p:cNvPr id="23" name="Прямоугольник 22">
            <a:extLst>
              <a:ext uri="{FF2B5EF4-FFF2-40B4-BE49-F238E27FC236}">
                <a16:creationId xmlns:a16="http://schemas.microsoft.com/office/drawing/2014/main" id="{3E1F2D9D-28F5-4EB3-A6FD-3AD1BC42ED53}"/>
              </a:ext>
            </a:extLst>
          </p:cNvPr>
          <p:cNvSpPr/>
          <p:nvPr/>
        </p:nvSpPr>
        <p:spPr>
          <a:xfrm>
            <a:off x="2833352" y="2091910"/>
            <a:ext cx="2130433" cy="830997"/>
          </a:xfrm>
          <a:prstGeom prst="rect">
            <a:avLst/>
          </a:prstGeom>
        </p:spPr>
        <p:txBody>
          <a:bodyPr wrap="square">
            <a:spAutoFit/>
          </a:bodyPr>
          <a:lstStyle/>
          <a:p>
            <a:r>
              <a:rPr lang="ru-RU" sz="1200" dirty="0">
                <a:latin typeface="Times New Roman" panose="02020603050405020304" pitchFamily="18" charset="0"/>
                <a:ea typeface="Times New Roman" panose="02020603050405020304" pitchFamily="18" charset="0"/>
              </a:rPr>
              <a:t>Наложение области детектирования правой почки и «облака правдоподобия» правой почки</a:t>
            </a:r>
            <a:endParaRPr lang="ru-RU" sz="1200" dirty="0"/>
          </a:p>
        </p:txBody>
      </p:sp>
      <p:pic>
        <p:nvPicPr>
          <p:cNvPr id="24" name="Рисунок 23">
            <a:extLst>
              <a:ext uri="{FF2B5EF4-FFF2-40B4-BE49-F238E27FC236}">
                <a16:creationId xmlns:a16="http://schemas.microsoft.com/office/drawing/2014/main" id="{EA21F6B2-C84E-4B11-8096-511D4A9EBBC1}"/>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2106709" y="3537599"/>
            <a:ext cx="1557330" cy="596082"/>
          </a:xfrm>
          <a:prstGeom prst="rect">
            <a:avLst/>
          </a:prstGeom>
        </p:spPr>
      </p:pic>
      <p:pic>
        <p:nvPicPr>
          <p:cNvPr id="25" name="Рисунок 24">
            <a:extLst>
              <a:ext uri="{FF2B5EF4-FFF2-40B4-BE49-F238E27FC236}">
                <a16:creationId xmlns:a16="http://schemas.microsoft.com/office/drawing/2014/main" id="{BCFAA24F-A935-437D-A2F6-1BE7E4E19720}"/>
              </a:ext>
            </a:extLst>
          </p:cNvPr>
          <p:cNvPicPr>
            <a:picLocks noChangeAspect="1"/>
          </p:cNvPicPr>
          <p:nvPr/>
        </p:nvPicPr>
        <p:blipFill>
          <a:blip r:embed="rId7">
            <a:clrChange>
              <a:clrFrom>
                <a:srgbClr val="FFFFFF"/>
              </a:clrFrom>
              <a:clrTo>
                <a:srgbClr val="FFFFFF">
                  <a:alpha val="0"/>
                </a:srgbClr>
              </a:clrTo>
            </a:clrChange>
          </a:blip>
          <a:stretch>
            <a:fillRect/>
          </a:stretch>
        </p:blipFill>
        <p:spPr>
          <a:xfrm>
            <a:off x="8594711" y="3614152"/>
            <a:ext cx="1300345" cy="442975"/>
          </a:xfrm>
          <a:prstGeom prst="rect">
            <a:avLst/>
          </a:prstGeom>
        </p:spPr>
      </p:pic>
      <p:sp>
        <p:nvSpPr>
          <p:cNvPr id="3" name="Номер слайда 2">
            <a:extLst>
              <a:ext uri="{FF2B5EF4-FFF2-40B4-BE49-F238E27FC236}">
                <a16:creationId xmlns:a16="http://schemas.microsoft.com/office/drawing/2014/main" id="{8EAE84EC-54CE-4C90-977B-1FE03EB18DC4}"/>
              </a:ext>
            </a:extLst>
          </p:cNvPr>
          <p:cNvSpPr>
            <a:spLocks noGrp="1"/>
          </p:cNvSpPr>
          <p:nvPr>
            <p:ph type="sldNum" sz="quarter" idx="12"/>
          </p:nvPr>
        </p:nvSpPr>
        <p:spPr/>
        <p:txBody>
          <a:bodyPr/>
          <a:lstStyle/>
          <a:p>
            <a:fld id="{48F51DB1-B754-4039-BC91-946AEF69FEDB}" type="slidenum">
              <a:rPr lang="ru-RU" smtClean="0"/>
              <a:t>13</a:t>
            </a:fld>
            <a:endParaRPr lang="ru-RU"/>
          </a:p>
        </p:txBody>
      </p:sp>
    </p:spTree>
    <p:extLst>
      <p:ext uri="{BB962C8B-B14F-4D97-AF65-F5344CB8AC3E}">
        <p14:creationId xmlns:p14="http://schemas.microsoft.com/office/powerpoint/2010/main" val="16019277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769B442-E164-4A83-AEE6-9B2604596426}"/>
              </a:ext>
            </a:extLst>
          </p:cNvPr>
          <p:cNvSpPr>
            <a:spLocks noGrp="1"/>
          </p:cNvSpPr>
          <p:nvPr>
            <p:ph type="title"/>
          </p:nvPr>
        </p:nvSpPr>
        <p:spPr>
          <a:xfrm>
            <a:off x="838200" y="365126"/>
            <a:ext cx="10515600" cy="542836"/>
          </a:xfrm>
        </p:spPr>
        <p:txBody>
          <a:bodyPr>
            <a:normAutofit fontScale="90000"/>
          </a:bodyPr>
          <a:lstStyle/>
          <a:p>
            <a:r>
              <a:rPr lang="ru-RU" dirty="0"/>
              <a:t>Модель нечеткой оценки правдоподобия </a:t>
            </a:r>
          </a:p>
        </p:txBody>
      </p:sp>
      <mc:AlternateContent xmlns:mc="http://schemas.openxmlformats.org/markup-compatibility/2006">
        <mc:Choice xmlns:a14="http://schemas.microsoft.com/office/drawing/2010/main" Requires="a14">
          <p:sp>
            <p:nvSpPr>
              <p:cNvPr id="5" name="Прямоугольник 4">
                <a:extLst>
                  <a:ext uri="{FF2B5EF4-FFF2-40B4-BE49-F238E27FC236}">
                    <a16:creationId xmlns:a16="http://schemas.microsoft.com/office/drawing/2014/main" id="{40B27001-8DDC-48FB-AA0A-7357D90B042C}"/>
                  </a:ext>
                </a:extLst>
              </p:cNvPr>
              <p:cNvSpPr/>
              <p:nvPr/>
            </p:nvSpPr>
            <p:spPr>
              <a:xfrm>
                <a:off x="4724400" y="1277334"/>
                <a:ext cx="7008254" cy="4763676"/>
              </a:xfrm>
              <a:prstGeom prst="rect">
                <a:avLst/>
              </a:prstGeom>
            </p:spPr>
            <p:txBody>
              <a:bodyPr wrap="square">
                <a:spAutoFit/>
              </a:bodyPr>
              <a:lstStyle/>
              <a:p>
                <a:pPr marL="900430" algn="ctr">
                  <a:spcAft>
                    <a:spcPts val="0"/>
                  </a:spcAft>
                </a:pPr>
                <a14:m>
                  <m:oMathPara xmlns:m="http://schemas.openxmlformats.org/officeDocument/2006/math">
                    <m:oMathParaPr>
                      <m:jc m:val="centerGroup"/>
                    </m:oMathParaPr>
                    <m:oMath xmlns:m="http://schemas.openxmlformats.org/officeDocument/2006/math">
                      <m:acc>
                        <m:accPr>
                          <m:chr m:val="⃗"/>
                          <m:ctrlPr>
                            <a:rPr lang="ru-RU" sz="2400" i="1" smtClean="0">
                              <a:latin typeface="Cambria Math" panose="02040503050406030204" pitchFamily="18" charset="0"/>
                              <a:ea typeface="Times New Roman" panose="02020603050405020304" pitchFamily="18" charset="0"/>
                            </a:rPr>
                          </m:ctrlPr>
                        </m:accPr>
                        <m:e>
                          <m:r>
                            <a:rPr lang="ru-RU" sz="2400" i="1">
                              <a:latin typeface="Cambria Math" panose="02040503050406030204" pitchFamily="18" charset="0"/>
                              <a:ea typeface="Times New Roman" panose="02020603050405020304" pitchFamily="18" charset="0"/>
                            </a:rPr>
                            <m:t>𝑥</m:t>
                          </m:r>
                          <m:r>
                            <a:rPr lang="ru-RU" sz="2400">
                              <a:latin typeface="Cambria Math" panose="02040503050406030204" pitchFamily="18" charset="0"/>
                              <a:ea typeface="Times New Roman" panose="02020603050405020304" pitchFamily="18" charset="0"/>
                            </a:rPr>
                            <m:t> </m:t>
                          </m:r>
                        </m:e>
                      </m:acc>
                      <m:r>
                        <a:rPr lang="ru-RU" sz="2400">
                          <a:latin typeface="Cambria Math" panose="02040503050406030204" pitchFamily="18" charset="0"/>
                          <a:ea typeface="Times New Roman" panose="02020603050405020304" pitchFamily="18" charset="0"/>
                        </a:rPr>
                        <m:t>=</m:t>
                      </m:r>
                      <m:d>
                        <m:dPr>
                          <m:begChr m:val="["/>
                          <m:endChr m:val="]"/>
                          <m:ctrlPr>
                            <a:rPr lang="ru-RU" sz="2400" i="1">
                              <a:latin typeface="Cambria Math" panose="02040503050406030204" pitchFamily="18" charset="0"/>
                              <a:ea typeface="Times New Roman" panose="02020603050405020304" pitchFamily="18" charset="0"/>
                            </a:rPr>
                          </m:ctrlPr>
                        </m:dPr>
                        <m:e>
                          <m:sSub>
                            <m:sSubPr>
                              <m:ctrlPr>
                                <a:rPr lang="ru-RU" sz="2400" i="1">
                                  <a:latin typeface="Cambria Math" panose="02040503050406030204" pitchFamily="18" charset="0"/>
                                  <a:ea typeface="Times New Roman" panose="02020603050405020304" pitchFamily="18" charset="0"/>
                                </a:rPr>
                              </m:ctrlPr>
                            </m:sSubPr>
                            <m:e>
                              <m:r>
                                <a:rPr lang="ru-RU" sz="2400" i="1">
                                  <a:latin typeface="Cambria Math" panose="02040503050406030204" pitchFamily="18" charset="0"/>
                                  <a:ea typeface="Times New Roman" panose="02020603050405020304" pitchFamily="18" charset="0"/>
                                </a:rPr>
                                <m:t>𝑥</m:t>
                              </m:r>
                            </m:e>
                            <m:sub>
                              <m:r>
                                <a:rPr lang="ru-RU" sz="2400">
                                  <a:latin typeface="Cambria Math" panose="02040503050406030204" pitchFamily="18" charset="0"/>
                                  <a:ea typeface="Times New Roman" panose="02020603050405020304" pitchFamily="18" charset="0"/>
                                </a:rPr>
                                <m:t>1</m:t>
                              </m:r>
                            </m:sub>
                          </m:sSub>
                          <m:r>
                            <a:rPr lang="ru-RU" sz="2400">
                              <a:latin typeface="Cambria Math" panose="02040503050406030204" pitchFamily="18" charset="0"/>
                              <a:ea typeface="Times New Roman" panose="02020603050405020304" pitchFamily="18" charset="0"/>
                            </a:rPr>
                            <m:t>, </m:t>
                          </m:r>
                          <m:sSub>
                            <m:sSubPr>
                              <m:ctrlPr>
                                <a:rPr lang="ru-RU" sz="2400" i="1">
                                  <a:latin typeface="Cambria Math" panose="02040503050406030204" pitchFamily="18" charset="0"/>
                                  <a:ea typeface="Times New Roman" panose="02020603050405020304" pitchFamily="18" charset="0"/>
                                </a:rPr>
                              </m:ctrlPr>
                            </m:sSubPr>
                            <m:e>
                              <m:r>
                                <a:rPr lang="ru-RU" sz="2400" i="1">
                                  <a:latin typeface="Cambria Math" panose="02040503050406030204" pitchFamily="18" charset="0"/>
                                  <a:ea typeface="Times New Roman" panose="02020603050405020304" pitchFamily="18" charset="0"/>
                                </a:rPr>
                                <m:t>𝑥</m:t>
                              </m:r>
                            </m:e>
                            <m:sub>
                              <m:r>
                                <a:rPr lang="ru-RU" sz="2400">
                                  <a:latin typeface="Cambria Math" panose="02040503050406030204" pitchFamily="18" charset="0"/>
                                  <a:ea typeface="Times New Roman" panose="02020603050405020304" pitchFamily="18" charset="0"/>
                                </a:rPr>
                                <m:t>2</m:t>
                              </m:r>
                            </m:sub>
                          </m:sSub>
                          <m:r>
                            <a:rPr lang="ru-RU" sz="2400">
                              <a:latin typeface="Cambria Math" panose="02040503050406030204" pitchFamily="18" charset="0"/>
                              <a:ea typeface="Times New Roman" panose="02020603050405020304" pitchFamily="18" charset="0"/>
                            </a:rPr>
                            <m:t>,…</m:t>
                          </m:r>
                          <m:sSub>
                            <m:sSubPr>
                              <m:ctrlPr>
                                <a:rPr lang="ru-RU" sz="2400" i="1">
                                  <a:latin typeface="Cambria Math" panose="02040503050406030204" pitchFamily="18" charset="0"/>
                                  <a:ea typeface="Times New Roman" panose="02020603050405020304" pitchFamily="18" charset="0"/>
                                </a:rPr>
                              </m:ctrlPr>
                            </m:sSubPr>
                            <m:e>
                              <m:r>
                                <a:rPr lang="ru-RU" sz="2400" i="1">
                                  <a:latin typeface="Cambria Math" panose="02040503050406030204" pitchFamily="18" charset="0"/>
                                  <a:ea typeface="Times New Roman" panose="02020603050405020304" pitchFamily="18" charset="0"/>
                                </a:rPr>
                                <m:t>𝑥</m:t>
                              </m:r>
                            </m:e>
                            <m:sub>
                              <m:r>
                                <a:rPr lang="ru-RU" sz="2400" i="1">
                                  <a:latin typeface="Cambria Math" panose="02040503050406030204" pitchFamily="18" charset="0"/>
                                  <a:ea typeface="Times New Roman" panose="02020603050405020304" pitchFamily="18" charset="0"/>
                                </a:rPr>
                                <m:t>𝑗</m:t>
                              </m:r>
                            </m:sub>
                          </m:sSub>
                          <m:r>
                            <a:rPr lang="ru-RU" sz="2400">
                              <a:latin typeface="Cambria Math" panose="02040503050406030204" pitchFamily="18" charset="0"/>
                              <a:ea typeface="Times New Roman" panose="02020603050405020304" pitchFamily="18" charset="0"/>
                            </a:rPr>
                            <m:t>,</m:t>
                          </m:r>
                          <m:sSub>
                            <m:sSubPr>
                              <m:ctrlPr>
                                <a:rPr lang="ru-RU" sz="2400" i="1">
                                  <a:latin typeface="Cambria Math" panose="02040503050406030204" pitchFamily="18" charset="0"/>
                                  <a:ea typeface="Times New Roman" panose="02020603050405020304" pitchFamily="18" charset="0"/>
                                </a:rPr>
                              </m:ctrlPr>
                            </m:sSubPr>
                            <m:e>
                              <m:r>
                                <a:rPr lang="ru-RU" sz="2400">
                                  <a:latin typeface="Cambria Math" panose="02040503050406030204" pitchFamily="18" charset="0"/>
                                  <a:ea typeface="Times New Roman" panose="02020603050405020304" pitchFamily="18" charset="0"/>
                                </a:rPr>
                                <m:t>…,</m:t>
                              </m:r>
                              <m:r>
                                <a:rPr lang="ru-RU" sz="2400" i="1">
                                  <a:latin typeface="Cambria Math" panose="02040503050406030204" pitchFamily="18" charset="0"/>
                                  <a:ea typeface="Times New Roman" panose="02020603050405020304" pitchFamily="18" charset="0"/>
                                </a:rPr>
                                <m:t>𝑥</m:t>
                              </m:r>
                            </m:e>
                            <m:sub>
                              <m:r>
                                <a:rPr lang="ru-RU" sz="2400" i="1">
                                  <a:latin typeface="Cambria Math" panose="02040503050406030204" pitchFamily="18" charset="0"/>
                                  <a:ea typeface="Times New Roman" panose="02020603050405020304" pitchFamily="18" charset="0"/>
                                </a:rPr>
                                <m:t>𝑛</m:t>
                              </m:r>
                            </m:sub>
                          </m:sSub>
                        </m:e>
                      </m:d>
                      <m:r>
                        <a:rPr lang="ru-RU" sz="2400">
                          <a:latin typeface="Cambria Math" panose="02040503050406030204" pitchFamily="18" charset="0"/>
                          <a:ea typeface="Times New Roman" panose="02020603050405020304" pitchFamily="18" charset="0"/>
                        </a:rPr>
                        <m:t>, </m:t>
                      </m:r>
                      <m:r>
                        <a:rPr lang="ru-RU" sz="2400" i="1">
                          <a:latin typeface="Cambria Math" panose="02040503050406030204" pitchFamily="18" charset="0"/>
                          <a:ea typeface="Times New Roman" panose="02020603050405020304" pitchFamily="18" charset="0"/>
                        </a:rPr>
                        <m:t>𝑗</m:t>
                      </m:r>
                      <m:r>
                        <a:rPr lang="ru-RU" sz="2400">
                          <a:latin typeface="Cambria Math" panose="02040503050406030204" pitchFamily="18" charset="0"/>
                          <a:ea typeface="Times New Roman" panose="02020603050405020304" pitchFamily="18" charset="0"/>
                        </a:rPr>
                        <m:t>=1,2,..,</m:t>
                      </m:r>
                      <m:r>
                        <a:rPr lang="ru-RU" sz="2400" i="1">
                          <a:latin typeface="Cambria Math" panose="02040503050406030204" pitchFamily="18" charset="0"/>
                          <a:ea typeface="Times New Roman" panose="02020603050405020304" pitchFamily="18" charset="0"/>
                        </a:rPr>
                        <m:t>𝑛</m:t>
                      </m:r>
                      <m:r>
                        <a:rPr lang="ru-RU" sz="2400">
                          <a:latin typeface="Cambria Math" panose="02040503050406030204" pitchFamily="18" charset="0"/>
                          <a:ea typeface="Times New Roman" panose="02020603050405020304" pitchFamily="18" charset="0"/>
                        </a:rPr>
                        <m:t>;</m:t>
                      </m:r>
                    </m:oMath>
                  </m:oMathPara>
                </a14:m>
                <a:endParaRPr lang="ru-RU" sz="2400" dirty="0">
                  <a:latin typeface="Times New Roman" panose="02020603050405020304" pitchFamily="18" charset="0"/>
                  <a:ea typeface="Times New Roman" panose="02020603050405020304" pitchFamily="18" charset="0"/>
                </a:endParaRPr>
              </a:p>
              <a:p>
                <a:pPr marL="900430" algn="ctr">
                  <a:spcAft>
                    <a:spcPts val="0"/>
                  </a:spcAft>
                </a:pPr>
                <a:r>
                  <a:rPr lang="ru-RU" dirty="0">
                    <a:latin typeface="Times New Roman" panose="02020603050405020304" pitchFamily="18" charset="0"/>
                    <a:ea typeface="Times New Roman" panose="02020603050405020304" pitchFamily="18" charset="0"/>
                  </a:rPr>
                  <a:t> 		</a:t>
                </a:r>
              </a:p>
              <a:p>
                <a:pPr algn="just">
                  <a:spcAft>
                    <a:spcPts val="0"/>
                  </a:spcAft>
                </a:pPr>
                <a:r>
                  <a:rPr lang="ru-RU" dirty="0">
                    <a:latin typeface="Times New Roman" panose="02020603050405020304" pitchFamily="18" charset="0"/>
                    <a:ea typeface="Times New Roman" panose="02020603050405020304" pitchFamily="18" charset="0"/>
                  </a:rPr>
                  <a:t> </a:t>
                </a:r>
                <a:r>
                  <a:rPr lang="ru-RU" sz="1600" dirty="0">
                    <a:latin typeface="Times New Roman" panose="02020603050405020304" pitchFamily="18" charset="0"/>
                    <a:ea typeface="Times New Roman" panose="02020603050405020304" pitchFamily="18" charset="0"/>
                  </a:rPr>
                  <a:t>где n - число свойств, x- входной вектор, </a:t>
                </a:r>
                <a:r>
                  <a:rPr lang="ru-RU" sz="1600" dirty="0" err="1">
                    <a:latin typeface="Times New Roman" panose="02020603050405020304" pitchFamily="18" charset="0"/>
                    <a:ea typeface="Times New Roman" panose="02020603050405020304" pitchFamily="18" charset="0"/>
                  </a:rPr>
                  <a:t>Aij</a:t>
                </a:r>
                <a:r>
                  <a:rPr lang="ru-RU" sz="1600" dirty="0">
                    <a:latin typeface="Times New Roman" panose="02020603050405020304" pitchFamily="18" charset="0"/>
                    <a:ea typeface="Times New Roman" panose="02020603050405020304" pitchFamily="18" charset="0"/>
                  </a:rPr>
                  <a:t>- нечеткие множества, представляется нечеткими отношениями вывода i-</a:t>
                </a:r>
                <a:r>
                  <a:rPr lang="ru-RU" sz="1600" dirty="0" err="1">
                    <a:latin typeface="Times New Roman" panose="02020603050405020304" pitchFamily="18" charset="0"/>
                    <a:ea typeface="Times New Roman" panose="02020603050405020304" pitchFamily="18" charset="0"/>
                  </a:rPr>
                  <a:t>го</a:t>
                </a:r>
                <a:r>
                  <a:rPr lang="ru-RU" sz="1600" dirty="0">
                    <a:latin typeface="Times New Roman" panose="02020603050405020304" pitchFamily="18" charset="0"/>
                    <a:ea typeface="Times New Roman" panose="02020603050405020304" pitchFamily="18" charset="0"/>
                  </a:rPr>
                  <a:t> правила и входного вектора или предыдущего нечеткого правила.</a:t>
                </a:r>
                <a:r>
                  <a:rPr lang="ru-RU" dirty="0">
                    <a:latin typeface="Times New Roman" panose="02020603050405020304" pitchFamily="18" charset="0"/>
                    <a:ea typeface="Times New Roman" panose="02020603050405020304" pitchFamily="18" charset="0"/>
                  </a:rPr>
                  <a:t> </a:t>
                </a:r>
              </a:p>
              <a:p>
                <a:pPr algn="just">
                  <a:spcAft>
                    <a:spcPts val="0"/>
                  </a:spcAft>
                </a:pPr>
                <a:endParaRPr lang="ru-RU" dirty="0">
                  <a:latin typeface="Times New Roman" panose="02020603050405020304" pitchFamily="18" charset="0"/>
                  <a:ea typeface="Times New Roman" panose="02020603050405020304" pitchFamily="18" charset="0"/>
                </a:endParaRPr>
              </a:p>
              <a:p>
                <a:pPr algn="just">
                  <a:spcAft>
                    <a:spcPts val="0"/>
                  </a:spcAft>
                </a:pPr>
                <a:r>
                  <a:rPr lang="ru-RU" sz="1600" dirty="0">
                    <a:latin typeface="Times New Roman" panose="02020603050405020304" pitchFamily="18" charset="0"/>
                    <a:ea typeface="Times New Roman" panose="02020603050405020304" pitchFamily="18" charset="0"/>
                  </a:rPr>
                  <a:t>Степень активации i-</a:t>
                </a:r>
                <a:r>
                  <a:rPr lang="ru-RU" sz="1600" dirty="0" err="1">
                    <a:latin typeface="Times New Roman" panose="02020603050405020304" pitchFamily="18" charset="0"/>
                    <a:ea typeface="Times New Roman" panose="02020603050405020304" pitchFamily="18" charset="0"/>
                  </a:rPr>
                  <a:t>го</a:t>
                </a:r>
                <a:r>
                  <a:rPr lang="ru-RU" sz="1600" dirty="0">
                    <a:latin typeface="Times New Roman" panose="02020603050405020304" pitchFamily="18" charset="0"/>
                    <a:ea typeface="Times New Roman" panose="02020603050405020304" pitchFamily="18" charset="0"/>
                  </a:rPr>
                  <a:t> правила из множества М(объектов) вычисляется как:</a:t>
                </a:r>
              </a:p>
              <a:p>
                <a:pPr algn="ctr">
                  <a:spcAft>
                    <a:spcPts val="0"/>
                  </a:spcAft>
                </a:pPr>
                <a14:m>
                  <m:oMath xmlns:m="http://schemas.openxmlformats.org/officeDocument/2006/math">
                    <m:sSub>
                      <m:sSubPr>
                        <m:ctrlPr>
                          <a:rPr lang="ru-RU" i="1">
                            <a:latin typeface="Cambria Math" panose="02040503050406030204" pitchFamily="18" charset="0"/>
                            <a:ea typeface="Times New Roman" panose="02020603050405020304" pitchFamily="18" charset="0"/>
                          </a:rPr>
                        </m:ctrlPr>
                      </m:sSubPr>
                      <m:e>
                        <m:r>
                          <a:rPr lang="ru-RU" i="1">
                            <a:latin typeface="Cambria Math" panose="02040503050406030204" pitchFamily="18" charset="0"/>
                            <a:ea typeface="Times New Roman" panose="02020603050405020304" pitchFamily="18" charset="0"/>
                          </a:rPr>
                          <m:t>𝛼</m:t>
                        </m:r>
                      </m:e>
                      <m:sub>
                        <m:r>
                          <a:rPr lang="ru-RU" i="1">
                            <a:latin typeface="Cambria Math" panose="02040503050406030204" pitchFamily="18" charset="0"/>
                            <a:ea typeface="Times New Roman" panose="02020603050405020304" pitchFamily="18" charset="0"/>
                          </a:rPr>
                          <m:t>𝑖</m:t>
                        </m:r>
                      </m:sub>
                    </m:sSub>
                    <m:d>
                      <m:dPr>
                        <m:ctrlPr>
                          <a:rPr lang="ru-RU" i="1">
                            <a:latin typeface="Cambria Math" panose="02040503050406030204" pitchFamily="18" charset="0"/>
                            <a:ea typeface="Times New Roman" panose="02020603050405020304" pitchFamily="18" charset="0"/>
                          </a:rPr>
                        </m:ctrlPr>
                      </m:dPr>
                      <m:e>
                        <m:acc>
                          <m:accPr>
                            <m:chr m:val="⃗"/>
                            <m:ctrlPr>
                              <a:rPr lang="ru-RU" i="1">
                                <a:latin typeface="Cambria Math" panose="02040503050406030204" pitchFamily="18" charset="0"/>
                                <a:ea typeface="Times New Roman" panose="02020603050405020304" pitchFamily="18" charset="0"/>
                              </a:rPr>
                            </m:ctrlPr>
                          </m:accPr>
                          <m:e>
                            <m:r>
                              <a:rPr lang="ru-RU" i="1">
                                <a:latin typeface="Cambria Math" panose="02040503050406030204" pitchFamily="18" charset="0"/>
                                <a:ea typeface="Times New Roman" panose="02020603050405020304" pitchFamily="18" charset="0"/>
                              </a:rPr>
                              <m:t>𝑥</m:t>
                            </m:r>
                          </m:e>
                        </m:acc>
                      </m:e>
                    </m:d>
                    <m:r>
                      <a:rPr lang="ru-RU">
                        <a:latin typeface="Cambria Math" panose="02040503050406030204" pitchFamily="18" charset="0"/>
                        <a:ea typeface="Times New Roman" panose="02020603050405020304" pitchFamily="18" charset="0"/>
                      </a:rPr>
                      <m:t>=</m:t>
                    </m:r>
                    <m:nary>
                      <m:naryPr>
                        <m:chr m:val="∏"/>
                        <m:limLoc m:val="undOvr"/>
                        <m:ctrlPr>
                          <a:rPr lang="ru-RU" i="1">
                            <a:latin typeface="Cambria Math" panose="02040503050406030204" pitchFamily="18" charset="0"/>
                            <a:ea typeface="Times New Roman" panose="02020603050405020304" pitchFamily="18" charset="0"/>
                          </a:rPr>
                        </m:ctrlPr>
                      </m:naryPr>
                      <m:sub>
                        <m:r>
                          <a:rPr lang="ru-RU" i="1">
                            <a:latin typeface="Cambria Math" panose="02040503050406030204" pitchFamily="18" charset="0"/>
                            <a:ea typeface="Times New Roman" panose="02020603050405020304" pitchFamily="18" charset="0"/>
                          </a:rPr>
                          <m:t>𝑗</m:t>
                        </m:r>
                        <m:r>
                          <a:rPr lang="ru-RU">
                            <a:latin typeface="Cambria Math" panose="02040503050406030204" pitchFamily="18" charset="0"/>
                            <a:ea typeface="Times New Roman" panose="02020603050405020304" pitchFamily="18" charset="0"/>
                          </a:rPr>
                          <m:t>=1</m:t>
                        </m:r>
                      </m:sub>
                      <m:sup>
                        <m:r>
                          <a:rPr lang="ru-RU" i="1">
                            <a:latin typeface="Cambria Math" panose="02040503050406030204" pitchFamily="18" charset="0"/>
                            <a:ea typeface="Times New Roman" panose="02020603050405020304" pitchFamily="18" charset="0"/>
                          </a:rPr>
                          <m:t>𝑛</m:t>
                        </m:r>
                      </m:sup>
                      <m:e>
                        <m:sSub>
                          <m:sSubPr>
                            <m:ctrlPr>
                              <a:rPr lang="ru-RU" i="1">
                                <a:latin typeface="Cambria Math" panose="02040503050406030204" pitchFamily="18" charset="0"/>
                                <a:ea typeface="Times New Roman" panose="02020603050405020304" pitchFamily="18" charset="0"/>
                              </a:rPr>
                            </m:ctrlPr>
                          </m:sSubPr>
                          <m:e>
                            <m:r>
                              <a:rPr lang="ru-RU" i="1">
                                <a:latin typeface="Cambria Math" panose="02040503050406030204" pitchFamily="18" charset="0"/>
                                <a:ea typeface="Times New Roman" panose="02020603050405020304" pitchFamily="18" charset="0"/>
                              </a:rPr>
                              <m:t>𝐴</m:t>
                            </m:r>
                          </m:e>
                          <m:sub>
                            <m:r>
                              <a:rPr lang="ru-RU" i="1">
                                <a:latin typeface="Cambria Math" panose="02040503050406030204" pitchFamily="18" charset="0"/>
                                <a:ea typeface="Times New Roman" panose="02020603050405020304" pitchFamily="18" charset="0"/>
                              </a:rPr>
                              <m:t>𝑖𝑗</m:t>
                            </m:r>
                          </m:sub>
                        </m:sSub>
                        <m:r>
                          <a:rPr lang="ru-RU">
                            <a:latin typeface="Cambria Math" panose="02040503050406030204" pitchFamily="18" charset="0"/>
                            <a:ea typeface="Times New Roman" panose="02020603050405020304" pitchFamily="18" charset="0"/>
                          </a:rPr>
                          <m:t>(</m:t>
                        </m:r>
                        <m:sSub>
                          <m:sSubPr>
                            <m:ctrlPr>
                              <a:rPr lang="ru-RU" i="1">
                                <a:latin typeface="Cambria Math" panose="02040503050406030204" pitchFamily="18" charset="0"/>
                                <a:ea typeface="Times New Roman" panose="02020603050405020304" pitchFamily="18" charset="0"/>
                              </a:rPr>
                            </m:ctrlPr>
                          </m:sSubPr>
                          <m:e>
                            <m:r>
                              <a:rPr lang="ru-RU" i="1">
                                <a:latin typeface="Cambria Math" panose="02040503050406030204" pitchFamily="18" charset="0"/>
                                <a:ea typeface="Times New Roman" panose="02020603050405020304" pitchFamily="18" charset="0"/>
                              </a:rPr>
                              <m:t>𝑥</m:t>
                            </m:r>
                          </m:e>
                          <m:sub>
                            <m:r>
                              <a:rPr lang="ru-RU" i="1">
                                <a:latin typeface="Cambria Math" panose="02040503050406030204" pitchFamily="18" charset="0"/>
                                <a:ea typeface="Times New Roman" panose="02020603050405020304" pitchFamily="18" charset="0"/>
                              </a:rPr>
                              <m:t>𝑗</m:t>
                            </m:r>
                          </m:sub>
                        </m:sSub>
                      </m:e>
                    </m:nary>
                    <m:r>
                      <a:rPr lang="ru-RU">
                        <a:latin typeface="Cambria Math" panose="02040503050406030204" pitchFamily="18" charset="0"/>
                        <a:ea typeface="Times New Roman" panose="02020603050405020304" pitchFamily="18" charset="0"/>
                      </a:rPr>
                      <m:t>), </m:t>
                    </m:r>
                    <m:r>
                      <a:rPr lang="ru-RU" i="1">
                        <a:latin typeface="Cambria Math" panose="02040503050406030204" pitchFamily="18" charset="0"/>
                        <a:ea typeface="Times New Roman" panose="02020603050405020304" pitchFamily="18" charset="0"/>
                      </a:rPr>
                      <m:t>𝑖</m:t>
                    </m:r>
                    <m:r>
                      <a:rPr lang="ru-RU">
                        <a:latin typeface="Cambria Math" panose="02040503050406030204" pitchFamily="18" charset="0"/>
                        <a:ea typeface="Times New Roman" panose="02020603050405020304" pitchFamily="18" charset="0"/>
                      </a:rPr>
                      <m:t>=1,2,..,</m:t>
                    </m:r>
                    <m:r>
                      <a:rPr lang="ru-RU" i="1">
                        <a:latin typeface="Cambria Math" panose="02040503050406030204" pitchFamily="18" charset="0"/>
                        <a:ea typeface="Times New Roman" panose="02020603050405020304" pitchFamily="18" charset="0"/>
                      </a:rPr>
                      <m:t>𝑀</m:t>
                    </m:r>
                    <m:r>
                      <a:rPr lang="ru-RU">
                        <a:latin typeface="Cambria Math" panose="02040503050406030204" pitchFamily="18" charset="0"/>
                        <a:ea typeface="Times New Roman" panose="02020603050405020304" pitchFamily="18" charset="0"/>
                      </a:rPr>
                      <m:t>.</m:t>
                    </m:r>
                  </m:oMath>
                </a14:m>
                <a:r>
                  <a:rPr lang="ru-RU" dirty="0">
                    <a:latin typeface="Times New Roman" panose="02020603050405020304" pitchFamily="18" charset="0"/>
                    <a:ea typeface="Times New Roman" panose="02020603050405020304" pitchFamily="18" charset="0"/>
                  </a:rPr>
                  <a:t> </a:t>
                </a:r>
              </a:p>
              <a:p>
                <a:pPr algn="ctr">
                  <a:spcAft>
                    <a:spcPts val="0"/>
                  </a:spcAft>
                </a:pPr>
                <a:endParaRPr lang="ru-RU" dirty="0">
                  <a:latin typeface="Times New Roman" panose="02020603050405020304" pitchFamily="18" charset="0"/>
                  <a:ea typeface="Times New Roman" panose="02020603050405020304" pitchFamily="18" charset="0"/>
                </a:endParaRPr>
              </a:p>
              <a:p>
                <a:pPr algn="just">
                  <a:spcAft>
                    <a:spcPts val="0"/>
                  </a:spcAft>
                </a:pPr>
                <a:r>
                  <a:rPr lang="ru-RU" sz="1600" dirty="0">
                    <a:latin typeface="Times New Roman" panose="02020603050405020304" pitchFamily="18" charset="0"/>
                    <a:ea typeface="Times New Roman" panose="02020603050405020304" pitchFamily="18" charset="0"/>
                  </a:rPr>
                  <a:t>Выход классификатора определяется правилом, которое имеет наивысшую степень активации α</a:t>
                </a:r>
                <a:r>
                  <a:rPr lang="ru-RU" sz="1600" baseline="-25000" dirty="0">
                    <a:latin typeface="Times New Roman" panose="02020603050405020304" pitchFamily="18" charset="0"/>
                    <a:ea typeface="Times New Roman" panose="02020603050405020304" pitchFamily="18" charset="0"/>
                  </a:rPr>
                  <a:t>i</a:t>
                </a:r>
                <a:r>
                  <a:rPr lang="ru-RU" sz="1600" dirty="0">
                    <a:latin typeface="Times New Roman" panose="02020603050405020304" pitchFamily="18" charset="0"/>
                    <a:ea typeface="Times New Roman" panose="02020603050405020304" pitchFamily="18" charset="0"/>
                  </a:rPr>
                  <a:t>:</a:t>
                </a:r>
              </a:p>
              <a:p>
                <a:pPr algn="ctr">
                  <a:spcAft>
                    <a:spcPts val="0"/>
                  </a:spcAft>
                </a:pPr>
                <a14:m>
                  <m:oMath xmlns:m="http://schemas.openxmlformats.org/officeDocument/2006/math">
                    <m:r>
                      <a:rPr lang="ru-RU" i="1">
                        <a:latin typeface="Cambria Math" panose="02040503050406030204" pitchFamily="18" charset="0"/>
                        <a:ea typeface="Times New Roman" panose="02020603050405020304" pitchFamily="18" charset="0"/>
                      </a:rPr>
                      <m:t>𝑦</m:t>
                    </m:r>
                    <m:r>
                      <a:rPr lang="ru-RU">
                        <a:latin typeface="Cambria Math" panose="02040503050406030204" pitchFamily="18" charset="0"/>
                        <a:ea typeface="Times New Roman" panose="02020603050405020304" pitchFamily="18" charset="0"/>
                      </a:rPr>
                      <m:t>=</m:t>
                    </m:r>
                    <m:sSub>
                      <m:sSubPr>
                        <m:ctrlPr>
                          <a:rPr lang="ru-RU" i="1">
                            <a:latin typeface="Cambria Math" panose="02040503050406030204" pitchFamily="18" charset="0"/>
                            <a:ea typeface="Times New Roman" panose="02020603050405020304" pitchFamily="18" charset="0"/>
                          </a:rPr>
                        </m:ctrlPr>
                      </m:sSubPr>
                      <m:e>
                        <m:r>
                          <a:rPr lang="ru-RU" i="1">
                            <a:latin typeface="Cambria Math" panose="02040503050406030204" pitchFamily="18" charset="0"/>
                            <a:ea typeface="Times New Roman" panose="02020603050405020304" pitchFamily="18" charset="0"/>
                          </a:rPr>
                          <m:t>𝑔</m:t>
                        </m:r>
                      </m:e>
                      <m:sub>
                        <m:sSup>
                          <m:sSupPr>
                            <m:ctrlPr>
                              <a:rPr lang="ru-RU" i="1">
                                <a:latin typeface="Cambria Math" panose="02040503050406030204" pitchFamily="18" charset="0"/>
                                <a:ea typeface="Times New Roman" panose="02020603050405020304" pitchFamily="18" charset="0"/>
                              </a:rPr>
                            </m:ctrlPr>
                          </m:sSupPr>
                          <m:e>
                            <m:r>
                              <a:rPr lang="ru-RU" i="1">
                                <a:latin typeface="Cambria Math" panose="02040503050406030204" pitchFamily="18" charset="0"/>
                                <a:ea typeface="Times New Roman" panose="02020603050405020304" pitchFamily="18" charset="0"/>
                              </a:rPr>
                              <m:t>𝑖</m:t>
                            </m:r>
                          </m:e>
                          <m:sup>
                            <m:r>
                              <a:rPr lang="ru-RU" i="1">
                                <a:latin typeface="Cambria Math" panose="02040503050406030204" pitchFamily="18" charset="0"/>
                                <a:ea typeface="Times New Roman" panose="02020603050405020304" pitchFamily="18" charset="0"/>
                              </a:rPr>
                              <m:t>∗</m:t>
                            </m:r>
                          </m:sup>
                        </m:sSup>
                        <m:r>
                          <a:rPr lang="ru-RU">
                            <a:latin typeface="Cambria Math" panose="02040503050406030204" pitchFamily="18" charset="0"/>
                            <a:ea typeface="Times New Roman" panose="02020603050405020304" pitchFamily="18" charset="0"/>
                          </a:rPr>
                          <m:t>,  </m:t>
                        </m:r>
                      </m:sub>
                    </m:sSub>
                    <m:r>
                      <a:rPr lang="ru-RU">
                        <a:latin typeface="Cambria Math" panose="02040503050406030204" pitchFamily="18" charset="0"/>
                        <a:ea typeface="Times New Roman" panose="02020603050405020304" pitchFamily="18" charset="0"/>
                      </a:rPr>
                      <m:t>   </m:t>
                    </m:r>
                    <m:sSup>
                      <m:sSupPr>
                        <m:ctrlPr>
                          <a:rPr lang="ru-RU" i="1">
                            <a:latin typeface="Cambria Math" panose="02040503050406030204" pitchFamily="18" charset="0"/>
                            <a:ea typeface="Times New Roman" panose="02020603050405020304" pitchFamily="18" charset="0"/>
                          </a:rPr>
                        </m:ctrlPr>
                      </m:sSupPr>
                      <m:e>
                        <m:r>
                          <a:rPr lang="ru-RU" i="1">
                            <a:latin typeface="Cambria Math" panose="02040503050406030204" pitchFamily="18" charset="0"/>
                            <a:ea typeface="Times New Roman" panose="02020603050405020304" pitchFamily="18" charset="0"/>
                          </a:rPr>
                          <m:t>𝑖</m:t>
                        </m:r>
                      </m:e>
                      <m:sup>
                        <m:r>
                          <a:rPr lang="ru-RU" i="1">
                            <a:latin typeface="Cambria Math" panose="02040503050406030204" pitchFamily="18" charset="0"/>
                            <a:ea typeface="Times New Roman" panose="02020603050405020304" pitchFamily="18" charset="0"/>
                          </a:rPr>
                          <m:t>∗</m:t>
                        </m:r>
                      </m:sup>
                    </m:sSup>
                    <m:r>
                      <a:rPr lang="ru-RU">
                        <a:latin typeface="Cambria Math" panose="02040503050406030204" pitchFamily="18" charset="0"/>
                        <a:ea typeface="Times New Roman" panose="02020603050405020304" pitchFamily="18" charset="0"/>
                      </a:rPr>
                      <m:t>=</m:t>
                    </m:r>
                    <m:func>
                      <m:funcPr>
                        <m:ctrlPr>
                          <a:rPr lang="ru-RU" i="1">
                            <a:latin typeface="Cambria Math" panose="02040503050406030204" pitchFamily="18" charset="0"/>
                            <a:ea typeface="Times New Roman" panose="02020603050405020304" pitchFamily="18" charset="0"/>
                          </a:rPr>
                        </m:ctrlPr>
                      </m:funcPr>
                      <m:fName>
                        <m:r>
                          <m:rPr>
                            <m:sty m:val="p"/>
                          </m:rPr>
                          <a:rPr lang="ru-RU">
                            <a:latin typeface="Cambria Math" panose="02040503050406030204" pitchFamily="18" charset="0"/>
                            <a:ea typeface="Times New Roman" panose="02020603050405020304" pitchFamily="18" charset="0"/>
                          </a:rPr>
                          <m:t>arg</m:t>
                        </m:r>
                      </m:fName>
                      <m:e>
                        <m:func>
                          <m:funcPr>
                            <m:ctrlPr>
                              <a:rPr lang="ru-RU" i="1">
                                <a:latin typeface="Cambria Math" panose="02040503050406030204" pitchFamily="18" charset="0"/>
                                <a:ea typeface="Times New Roman" panose="02020603050405020304" pitchFamily="18" charset="0"/>
                              </a:rPr>
                            </m:ctrlPr>
                          </m:funcPr>
                          <m:fName>
                            <m:limLow>
                              <m:limLowPr>
                                <m:ctrlPr>
                                  <a:rPr lang="ru-RU" i="1">
                                    <a:latin typeface="Cambria Math" panose="02040503050406030204" pitchFamily="18" charset="0"/>
                                    <a:ea typeface="Times New Roman" panose="02020603050405020304" pitchFamily="18" charset="0"/>
                                  </a:rPr>
                                </m:ctrlPr>
                              </m:limLowPr>
                              <m:e>
                                <m:r>
                                  <m:rPr>
                                    <m:sty m:val="p"/>
                                  </m:rPr>
                                  <a:rPr lang="ru-RU">
                                    <a:latin typeface="Cambria Math" panose="02040503050406030204" pitchFamily="18" charset="0"/>
                                    <a:ea typeface="Times New Roman" panose="02020603050405020304" pitchFamily="18" charset="0"/>
                                  </a:rPr>
                                  <m:t>max</m:t>
                                </m:r>
                              </m:e>
                              <m:lim>
                                <m:r>
                                  <a:rPr lang="ru-RU">
                                    <a:latin typeface="Cambria Math" panose="02040503050406030204" pitchFamily="18" charset="0"/>
                                    <a:ea typeface="Times New Roman" panose="02020603050405020304" pitchFamily="18" charset="0"/>
                                  </a:rPr>
                                  <m:t>1≤</m:t>
                                </m:r>
                                <m:r>
                                  <a:rPr lang="ru-RU" i="1">
                                    <a:latin typeface="Cambria Math" panose="02040503050406030204" pitchFamily="18" charset="0"/>
                                    <a:ea typeface="Times New Roman" panose="02020603050405020304" pitchFamily="18" charset="0"/>
                                  </a:rPr>
                                  <m:t>𝑖</m:t>
                                </m:r>
                                <m:r>
                                  <a:rPr lang="ru-RU">
                                    <a:latin typeface="Cambria Math" panose="02040503050406030204" pitchFamily="18" charset="0"/>
                                    <a:ea typeface="Times New Roman" panose="02020603050405020304" pitchFamily="18" charset="0"/>
                                  </a:rPr>
                                  <m:t>≤</m:t>
                                </m:r>
                                <m:r>
                                  <a:rPr lang="ru-RU" i="1">
                                    <a:latin typeface="Cambria Math" panose="02040503050406030204" pitchFamily="18" charset="0"/>
                                    <a:ea typeface="Times New Roman" panose="02020603050405020304" pitchFamily="18" charset="0"/>
                                  </a:rPr>
                                  <m:t>𝑀</m:t>
                                </m:r>
                              </m:lim>
                            </m:limLow>
                          </m:fName>
                          <m:e>
                            <m:sSub>
                              <m:sSubPr>
                                <m:ctrlPr>
                                  <a:rPr lang="ru-RU" i="1">
                                    <a:latin typeface="Cambria Math" panose="02040503050406030204" pitchFamily="18" charset="0"/>
                                    <a:ea typeface="Times New Roman" panose="02020603050405020304" pitchFamily="18" charset="0"/>
                                  </a:rPr>
                                </m:ctrlPr>
                              </m:sSubPr>
                              <m:e>
                                <m:r>
                                  <a:rPr lang="ru-RU" i="1">
                                    <a:latin typeface="Cambria Math" panose="02040503050406030204" pitchFamily="18" charset="0"/>
                                    <a:ea typeface="Times New Roman" panose="02020603050405020304" pitchFamily="18" charset="0"/>
                                  </a:rPr>
                                  <m:t>𝛼</m:t>
                                </m:r>
                              </m:e>
                              <m:sub>
                                <m:r>
                                  <a:rPr lang="ru-RU" i="1">
                                    <a:latin typeface="Cambria Math" panose="02040503050406030204" pitchFamily="18" charset="0"/>
                                    <a:ea typeface="Times New Roman" panose="02020603050405020304" pitchFamily="18" charset="0"/>
                                  </a:rPr>
                                  <m:t>𝑖</m:t>
                                </m:r>
                              </m:sub>
                            </m:sSub>
                          </m:e>
                        </m:func>
                      </m:e>
                    </m:func>
                  </m:oMath>
                </a14:m>
                <a:r>
                  <a:rPr lang="ru-RU" dirty="0">
                    <a:latin typeface="Times New Roman" panose="02020603050405020304" pitchFamily="18" charset="0"/>
                    <a:ea typeface="Times New Roman" panose="02020603050405020304" pitchFamily="18" charset="0"/>
                  </a:rPr>
                  <a:t>,</a:t>
                </a:r>
              </a:p>
              <a:p>
                <a:pPr algn="ctr">
                  <a:spcAft>
                    <a:spcPts val="0"/>
                  </a:spcAft>
                </a:pPr>
                <a:endParaRPr lang="ru-RU" dirty="0">
                  <a:latin typeface="Times New Roman" panose="02020603050405020304" pitchFamily="18" charset="0"/>
                  <a:ea typeface="Times New Roman" panose="02020603050405020304" pitchFamily="18" charset="0"/>
                </a:endParaRPr>
              </a:p>
              <a:p>
                <a:pPr algn="just">
                  <a:spcAft>
                    <a:spcPts val="0"/>
                  </a:spcAft>
                </a:pPr>
                <a:r>
                  <a:rPr lang="ru-RU" sz="1600" dirty="0">
                    <a:latin typeface="Times New Roman" panose="02020603050405020304" pitchFamily="18" charset="0"/>
                    <a:ea typeface="Times New Roman" panose="02020603050405020304" pitchFamily="18" charset="0"/>
                  </a:rPr>
                  <a:t>Степень уверенности в решении задана нормализованной степенью запуска правила:</a:t>
                </a:r>
              </a:p>
              <a:p>
                <a:pPr algn="ctr"/>
                <a14:m>
                  <m:oMath xmlns:m="http://schemas.openxmlformats.org/officeDocument/2006/math">
                    <m:r>
                      <a:rPr lang="ru-RU" i="1">
                        <a:latin typeface="Cambria Math" panose="02040503050406030204" pitchFamily="18" charset="0"/>
                        <a:ea typeface="Times New Roman" panose="02020603050405020304" pitchFamily="18" charset="0"/>
                        <a:cs typeface="Times New Roman" panose="02020603050405020304" pitchFamily="18" charset="0"/>
                      </a:rPr>
                      <m:t>𝐶𝑜𝑛𝑓</m:t>
                    </m:r>
                    <m:r>
                      <a:rPr lang="ru-RU">
                        <a:latin typeface="Cambria Math" panose="02040503050406030204" pitchFamily="18" charset="0"/>
                        <a:ea typeface="Times New Roman" panose="02020603050405020304" pitchFamily="18" charset="0"/>
                        <a:cs typeface="Times New Roman" panose="02020603050405020304" pitchFamily="18" charset="0"/>
                      </a:rPr>
                      <m:t>=</m:t>
                    </m:r>
                    <m:f>
                      <m:fPr>
                        <m:ctrlPr>
                          <a:rPr lang="ru-RU" i="1">
                            <a:effectLst/>
                            <a:latin typeface="Cambria Math" panose="02040503050406030204" pitchFamily="18" charset="0"/>
                          </a:rPr>
                        </m:ctrlPr>
                      </m:fPr>
                      <m:num>
                        <m:sSub>
                          <m:sSubPr>
                            <m:ctrlPr>
                              <a:rPr lang="ru-RU" i="1">
                                <a:effectLst/>
                                <a:latin typeface="Cambria Math" panose="02040503050406030204" pitchFamily="18" charset="0"/>
                              </a:rPr>
                            </m:ctrlPr>
                          </m:sSubPr>
                          <m:e>
                            <m:r>
                              <a:rPr lang="ru-RU" i="1">
                                <a:latin typeface="Cambria Math" panose="02040503050406030204" pitchFamily="18" charset="0"/>
                                <a:ea typeface="Times New Roman" panose="02020603050405020304" pitchFamily="18" charset="0"/>
                                <a:cs typeface="Times New Roman" panose="02020603050405020304" pitchFamily="18" charset="0"/>
                              </a:rPr>
                              <m:t>𝛼</m:t>
                            </m:r>
                          </m:e>
                          <m:sub>
                            <m:sSup>
                              <m:sSupPr>
                                <m:ctrlPr>
                                  <a:rPr lang="ru-RU" i="1">
                                    <a:effectLst/>
                                    <a:latin typeface="Cambria Math" panose="02040503050406030204" pitchFamily="18" charset="0"/>
                                  </a:rPr>
                                </m:ctrlPr>
                              </m:sSupPr>
                              <m:e>
                                <m:r>
                                  <a:rPr lang="ru-RU" i="1">
                                    <a:latin typeface="Cambria Math" panose="02040503050406030204" pitchFamily="18" charset="0"/>
                                    <a:ea typeface="Times New Roman" panose="02020603050405020304" pitchFamily="18" charset="0"/>
                                    <a:cs typeface="Times New Roman" panose="02020603050405020304" pitchFamily="18" charset="0"/>
                                  </a:rPr>
                                  <m:t>𝑖</m:t>
                                </m:r>
                              </m:e>
                              <m:sup>
                                <m:r>
                                  <a:rPr lang="ru-RU" i="1">
                                    <a:latin typeface="Cambria Math" panose="02040503050406030204" pitchFamily="18" charset="0"/>
                                    <a:ea typeface="Times New Roman" panose="02020603050405020304" pitchFamily="18" charset="0"/>
                                    <a:cs typeface="Times New Roman" panose="02020603050405020304" pitchFamily="18" charset="0"/>
                                  </a:rPr>
                                  <m:t>∗</m:t>
                                </m:r>
                              </m:sup>
                            </m:sSup>
                          </m:sub>
                        </m:sSub>
                      </m:num>
                      <m:den>
                        <m:nary>
                          <m:naryPr>
                            <m:chr m:val="∑"/>
                            <m:limLoc m:val="undOvr"/>
                            <m:ctrlPr>
                              <a:rPr lang="ru-RU" i="1">
                                <a:effectLst/>
                                <a:latin typeface="Cambria Math" panose="02040503050406030204" pitchFamily="18" charset="0"/>
                              </a:rPr>
                            </m:ctrlPr>
                          </m:naryPr>
                          <m:sub>
                            <m:r>
                              <a:rPr lang="ru-RU" i="1">
                                <a:latin typeface="Cambria Math" panose="02040503050406030204" pitchFamily="18" charset="0"/>
                                <a:ea typeface="Times New Roman" panose="02020603050405020304" pitchFamily="18" charset="0"/>
                                <a:cs typeface="Times New Roman" panose="02020603050405020304" pitchFamily="18" charset="0"/>
                              </a:rPr>
                              <m:t>𝑖</m:t>
                            </m:r>
                            <m:r>
                              <a:rPr lang="ru-RU">
                                <a:latin typeface="Cambria Math" panose="02040503050406030204" pitchFamily="18" charset="0"/>
                                <a:ea typeface="Times New Roman" panose="02020603050405020304" pitchFamily="18" charset="0"/>
                                <a:cs typeface="Times New Roman" panose="02020603050405020304" pitchFamily="18" charset="0"/>
                              </a:rPr>
                              <m:t>=1</m:t>
                            </m:r>
                          </m:sub>
                          <m:sup>
                            <m:r>
                              <a:rPr lang="ru-RU" i="1">
                                <a:latin typeface="Cambria Math" panose="02040503050406030204" pitchFamily="18" charset="0"/>
                                <a:ea typeface="Times New Roman" panose="02020603050405020304" pitchFamily="18" charset="0"/>
                                <a:cs typeface="Times New Roman" panose="02020603050405020304" pitchFamily="18" charset="0"/>
                              </a:rPr>
                              <m:t>𝑀</m:t>
                            </m:r>
                          </m:sup>
                          <m:e>
                            <m:sSub>
                              <m:sSubPr>
                                <m:ctrlPr>
                                  <a:rPr lang="ru-RU" i="1">
                                    <a:effectLst/>
                                    <a:latin typeface="Cambria Math" panose="02040503050406030204" pitchFamily="18" charset="0"/>
                                  </a:rPr>
                                </m:ctrlPr>
                              </m:sSubPr>
                              <m:e>
                                <m:r>
                                  <a:rPr lang="ru-RU" i="1">
                                    <a:latin typeface="Cambria Math" panose="02040503050406030204" pitchFamily="18" charset="0"/>
                                    <a:ea typeface="Times New Roman" panose="02020603050405020304" pitchFamily="18" charset="0"/>
                                    <a:cs typeface="Times New Roman" panose="02020603050405020304" pitchFamily="18" charset="0"/>
                                  </a:rPr>
                                  <m:t>𝛼</m:t>
                                </m:r>
                              </m:e>
                              <m:sub>
                                <m:r>
                                  <m:rPr>
                                    <m:sty m:val="p"/>
                                  </m:rPr>
                                  <a:rPr lang="ru-RU">
                                    <a:latin typeface="Cambria Math" panose="02040503050406030204" pitchFamily="18" charset="0"/>
                                    <a:ea typeface="Times New Roman" panose="02020603050405020304" pitchFamily="18" charset="0"/>
                                    <a:cs typeface="Times New Roman" panose="02020603050405020304" pitchFamily="18" charset="0"/>
                                  </a:rPr>
                                  <m:t>i</m:t>
                                </m:r>
                              </m:sub>
                            </m:sSub>
                          </m:e>
                        </m:nary>
                      </m:den>
                    </m:f>
                    <m:r>
                      <a:rPr lang="ru-RU">
                        <a:latin typeface="Cambria Math" panose="02040503050406030204" pitchFamily="18" charset="0"/>
                        <a:ea typeface="Times New Roman" panose="02020603050405020304" pitchFamily="18" charset="0"/>
                        <a:cs typeface="Times New Roman" panose="02020603050405020304" pitchFamily="18" charset="0"/>
                      </a:rPr>
                      <m:t>.</m:t>
                    </m:r>
                  </m:oMath>
                </a14:m>
                <a:r>
                  <a:rPr lang="ru-RU" dirty="0">
                    <a:latin typeface="Times New Roman" panose="02020603050405020304" pitchFamily="18" charset="0"/>
                    <a:ea typeface="Times New Roman" panose="02020603050405020304" pitchFamily="18" charset="0"/>
                  </a:rPr>
                  <a:t> </a:t>
                </a:r>
                <a:endParaRPr lang="ru-RU" dirty="0"/>
              </a:p>
            </p:txBody>
          </p:sp>
        </mc:Choice>
        <mc:Fallback>
          <p:sp>
            <p:nvSpPr>
              <p:cNvPr id="5" name="Прямоугольник 4">
                <a:extLst>
                  <a:ext uri="{FF2B5EF4-FFF2-40B4-BE49-F238E27FC236}">
                    <a16:creationId xmlns:a16="http://schemas.microsoft.com/office/drawing/2014/main" id="{40B27001-8DDC-48FB-AA0A-7357D90B042C}"/>
                  </a:ext>
                </a:extLst>
              </p:cNvPr>
              <p:cNvSpPr>
                <a:spLocks noRot="1" noChangeAspect="1" noMove="1" noResize="1" noEditPoints="1" noAdjustHandles="1" noChangeArrowheads="1" noChangeShapeType="1" noTextEdit="1"/>
              </p:cNvSpPr>
              <p:nvPr/>
            </p:nvSpPr>
            <p:spPr>
              <a:xfrm>
                <a:off x="4724400" y="1277334"/>
                <a:ext cx="7008254" cy="4763676"/>
              </a:xfrm>
              <a:prstGeom prst="rect">
                <a:avLst/>
              </a:prstGeom>
              <a:blipFill>
                <a:blip r:embed="rId2"/>
                <a:stretch>
                  <a:fillRect l="-435" r="-435" b="-9347"/>
                </a:stretch>
              </a:blipFill>
            </p:spPr>
            <p:txBody>
              <a:bodyPr/>
              <a:lstStyle/>
              <a:p>
                <a:r>
                  <a:rPr lang="ru-RU">
                    <a:noFill/>
                  </a:rPr>
                  <a:t> </a:t>
                </a:r>
              </a:p>
            </p:txBody>
          </p:sp>
        </mc:Fallback>
      </mc:AlternateContent>
      <p:sp>
        <p:nvSpPr>
          <p:cNvPr id="3" name="Номер слайда 2">
            <a:extLst>
              <a:ext uri="{FF2B5EF4-FFF2-40B4-BE49-F238E27FC236}">
                <a16:creationId xmlns:a16="http://schemas.microsoft.com/office/drawing/2014/main" id="{D646F114-7912-41C8-B8A7-506B6021B308}"/>
              </a:ext>
            </a:extLst>
          </p:cNvPr>
          <p:cNvSpPr>
            <a:spLocks noGrp="1"/>
          </p:cNvSpPr>
          <p:nvPr>
            <p:ph type="sldNum" sz="quarter" idx="12"/>
          </p:nvPr>
        </p:nvSpPr>
        <p:spPr/>
        <p:txBody>
          <a:bodyPr/>
          <a:lstStyle/>
          <a:p>
            <a:fld id="{48F51DB1-B754-4039-BC91-946AEF69FEDB}" type="slidenum">
              <a:rPr lang="ru-RU" smtClean="0"/>
              <a:t>14</a:t>
            </a:fld>
            <a:endParaRPr lang="ru-RU"/>
          </a:p>
        </p:txBody>
      </p:sp>
      <p:pic>
        <p:nvPicPr>
          <p:cNvPr id="8" name="Рисунок 7">
            <a:extLst>
              <a:ext uri="{FF2B5EF4-FFF2-40B4-BE49-F238E27FC236}">
                <a16:creationId xmlns:a16="http://schemas.microsoft.com/office/drawing/2014/main" id="{25695736-B5BC-48C2-AD4D-4F71510DCAD4}"/>
              </a:ext>
            </a:extLst>
          </p:cNvPr>
          <p:cNvPicPr>
            <a:picLocks noChangeAspect="1"/>
          </p:cNvPicPr>
          <p:nvPr/>
        </p:nvPicPr>
        <p:blipFill rotWithShape="1">
          <a:blip r:embed="rId3">
            <a:extLst>
              <a:ext uri="{28A0092B-C50C-407E-A947-70E740481C1C}">
                <a14:useLocalDpi xmlns:a14="http://schemas.microsoft.com/office/drawing/2010/main" val="0"/>
              </a:ext>
            </a:extLst>
          </a:blip>
          <a:srcRect r="50000"/>
          <a:stretch/>
        </p:blipFill>
        <p:spPr>
          <a:xfrm>
            <a:off x="121920" y="1018032"/>
            <a:ext cx="4286165" cy="4821936"/>
          </a:xfrm>
          <a:prstGeom prst="rect">
            <a:avLst/>
          </a:prstGeom>
        </p:spPr>
      </p:pic>
    </p:spTree>
    <p:extLst>
      <p:ext uri="{BB962C8B-B14F-4D97-AF65-F5344CB8AC3E}">
        <p14:creationId xmlns:p14="http://schemas.microsoft.com/office/powerpoint/2010/main" val="23417772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0E2B0C6-B573-474C-B2BE-12EEB585FC86}"/>
              </a:ext>
            </a:extLst>
          </p:cNvPr>
          <p:cNvSpPr>
            <a:spLocks noGrp="1"/>
          </p:cNvSpPr>
          <p:nvPr>
            <p:ph type="title"/>
          </p:nvPr>
        </p:nvSpPr>
        <p:spPr>
          <a:xfrm>
            <a:off x="847165" y="338231"/>
            <a:ext cx="11129682" cy="1257487"/>
          </a:xfrm>
        </p:spPr>
        <p:txBody>
          <a:bodyPr>
            <a:noAutofit/>
          </a:bodyPr>
          <a:lstStyle/>
          <a:p>
            <a:pPr algn="ctr"/>
            <a:r>
              <a:rPr lang="ru-RU" sz="3200" dirty="0"/>
              <a:t>Система поддержки принятия врачебных решений в хирургии и урологии с использованием технологий компьютерного зрения</a:t>
            </a:r>
          </a:p>
        </p:txBody>
      </p:sp>
      <p:pic>
        <p:nvPicPr>
          <p:cNvPr id="4" name="Объект 3">
            <a:extLst>
              <a:ext uri="{FF2B5EF4-FFF2-40B4-BE49-F238E27FC236}">
                <a16:creationId xmlns:a16="http://schemas.microsoft.com/office/drawing/2014/main" id="{34C64AD0-090D-4E35-822A-7DF7ABDEF214}"/>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168431" y="1595718"/>
            <a:ext cx="7855138" cy="4824181"/>
          </a:xfrm>
          <a:prstGeom prst="rect">
            <a:avLst/>
          </a:prstGeom>
          <a:noFill/>
        </p:spPr>
      </p:pic>
      <p:sp>
        <p:nvSpPr>
          <p:cNvPr id="3" name="Номер слайда 2">
            <a:extLst>
              <a:ext uri="{FF2B5EF4-FFF2-40B4-BE49-F238E27FC236}">
                <a16:creationId xmlns:a16="http://schemas.microsoft.com/office/drawing/2014/main" id="{B48047CC-9BDE-4052-BE8F-3A0A9C960E71}"/>
              </a:ext>
            </a:extLst>
          </p:cNvPr>
          <p:cNvSpPr>
            <a:spLocks noGrp="1"/>
          </p:cNvSpPr>
          <p:nvPr>
            <p:ph type="sldNum" sz="quarter" idx="12"/>
          </p:nvPr>
        </p:nvSpPr>
        <p:spPr/>
        <p:txBody>
          <a:bodyPr/>
          <a:lstStyle/>
          <a:p>
            <a:fld id="{48F51DB1-B754-4039-BC91-946AEF69FEDB}" type="slidenum">
              <a:rPr lang="ru-RU" smtClean="0"/>
              <a:t>15</a:t>
            </a:fld>
            <a:endParaRPr lang="ru-RU"/>
          </a:p>
        </p:txBody>
      </p:sp>
    </p:spTree>
    <p:extLst>
      <p:ext uri="{BB962C8B-B14F-4D97-AF65-F5344CB8AC3E}">
        <p14:creationId xmlns:p14="http://schemas.microsoft.com/office/powerpoint/2010/main" val="40876792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Рисунок 7">
            <a:extLst>
              <a:ext uri="{FF2B5EF4-FFF2-40B4-BE49-F238E27FC236}">
                <a16:creationId xmlns:a16="http://schemas.microsoft.com/office/drawing/2014/main" id="{2E35F2B4-D83D-4685-A647-755F7912BC75}"/>
              </a:ext>
            </a:extLst>
          </p:cNvPr>
          <p:cNvPicPr/>
          <p:nvPr/>
        </p:nvPicPr>
        <p:blipFill>
          <a:blip r:embed="rId2"/>
          <a:stretch>
            <a:fillRect/>
          </a:stretch>
        </p:blipFill>
        <p:spPr>
          <a:xfrm>
            <a:off x="177780" y="524925"/>
            <a:ext cx="7448281" cy="4833254"/>
          </a:xfrm>
          <a:prstGeom prst="rect">
            <a:avLst/>
          </a:prstGeom>
        </p:spPr>
      </p:pic>
      <p:pic>
        <p:nvPicPr>
          <p:cNvPr id="4" name="Рисунок 3">
            <a:extLst>
              <a:ext uri="{FF2B5EF4-FFF2-40B4-BE49-F238E27FC236}">
                <a16:creationId xmlns:a16="http://schemas.microsoft.com/office/drawing/2014/main" id="{6B8796E3-5B33-4029-93A6-B0AD3A3AEB28}"/>
              </a:ext>
            </a:extLst>
          </p:cNvPr>
          <p:cNvPicPr/>
          <p:nvPr/>
        </p:nvPicPr>
        <p:blipFill>
          <a:blip r:embed="rId3"/>
          <a:stretch>
            <a:fillRect/>
          </a:stretch>
        </p:blipFill>
        <p:spPr>
          <a:xfrm>
            <a:off x="1118760" y="2175709"/>
            <a:ext cx="4927302" cy="3756697"/>
          </a:xfrm>
          <a:prstGeom prst="rect">
            <a:avLst/>
          </a:prstGeom>
        </p:spPr>
      </p:pic>
      <p:sp>
        <p:nvSpPr>
          <p:cNvPr id="6" name="TextBox 5">
            <a:extLst>
              <a:ext uri="{FF2B5EF4-FFF2-40B4-BE49-F238E27FC236}">
                <a16:creationId xmlns:a16="http://schemas.microsoft.com/office/drawing/2014/main" id="{14D8B796-5598-486E-AED0-64C09B142C87}"/>
              </a:ext>
            </a:extLst>
          </p:cNvPr>
          <p:cNvSpPr txBox="1"/>
          <p:nvPr/>
        </p:nvSpPr>
        <p:spPr>
          <a:xfrm>
            <a:off x="1485808" y="5898906"/>
            <a:ext cx="4371490" cy="830997"/>
          </a:xfrm>
          <a:prstGeom prst="rect">
            <a:avLst/>
          </a:prstGeom>
          <a:noFill/>
        </p:spPr>
        <p:txBody>
          <a:bodyPr wrap="square">
            <a:spAutoFit/>
          </a:bodyPr>
          <a:lstStyle/>
          <a:p>
            <a:pPr algn="ctr"/>
            <a:r>
              <a:rPr lang="ru-RU" sz="1600" dirty="0">
                <a:effectLst/>
                <a:latin typeface="Arial" panose="020B0604020202020204" pitchFamily="34" charset="0"/>
                <a:ea typeface="Times New Roman" panose="02020603050405020304" pitchFamily="18" charset="0"/>
                <a:cs typeface="Arial" panose="020B0604020202020204" pitchFamily="34" charset="0"/>
              </a:rPr>
              <a:t>Созданные и сохраненные изображения внутренних органов пациента в корональной проекции</a:t>
            </a:r>
          </a:p>
        </p:txBody>
      </p:sp>
      <p:pic>
        <p:nvPicPr>
          <p:cNvPr id="7" name="Рисунок 6">
            <a:extLst>
              <a:ext uri="{FF2B5EF4-FFF2-40B4-BE49-F238E27FC236}">
                <a16:creationId xmlns:a16="http://schemas.microsoft.com/office/drawing/2014/main" id="{29F97F98-86A6-4419-82C5-962481C0CEB9}"/>
              </a:ext>
            </a:extLst>
          </p:cNvPr>
          <p:cNvPicPr/>
          <p:nvPr/>
        </p:nvPicPr>
        <p:blipFill>
          <a:blip r:embed="rId4"/>
          <a:stretch>
            <a:fillRect/>
          </a:stretch>
        </p:blipFill>
        <p:spPr>
          <a:xfrm>
            <a:off x="6917408" y="1836742"/>
            <a:ext cx="4858870" cy="4201372"/>
          </a:xfrm>
          <a:prstGeom prst="rect">
            <a:avLst/>
          </a:prstGeom>
        </p:spPr>
      </p:pic>
      <p:sp>
        <p:nvSpPr>
          <p:cNvPr id="9" name="TextBox 8">
            <a:extLst>
              <a:ext uri="{FF2B5EF4-FFF2-40B4-BE49-F238E27FC236}">
                <a16:creationId xmlns:a16="http://schemas.microsoft.com/office/drawing/2014/main" id="{2FDE927E-5D94-4A0F-BDA2-08F0A7D4CE42}"/>
              </a:ext>
            </a:extLst>
          </p:cNvPr>
          <p:cNvSpPr txBox="1"/>
          <p:nvPr/>
        </p:nvSpPr>
        <p:spPr>
          <a:xfrm>
            <a:off x="6852571" y="6141025"/>
            <a:ext cx="4276164" cy="584775"/>
          </a:xfrm>
          <a:prstGeom prst="rect">
            <a:avLst/>
          </a:prstGeom>
          <a:noFill/>
        </p:spPr>
        <p:txBody>
          <a:bodyPr wrap="square">
            <a:spAutoFit/>
          </a:bodyPr>
          <a:lstStyle/>
          <a:p>
            <a:pPr algn="ctr"/>
            <a:r>
              <a:rPr lang="ru-RU" sz="1600" dirty="0">
                <a:effectLst/>
                <a:latin typeface="Arial" panose="020B0604020202020204" pitchFamily="34" charset="0"/>
                <a:ea typeface="Times New Roman" panose="02020603050405020304" pitchFamily="18" charset="0"/>
                <a:cs typeface="Arial" panose="020B0604020202020204" pitchFamily="34" charset="0"/>
              </a:rPr>
              <a:t>Просмотр изображений перед детектированием объектов</a:t>
            </a:r>
          </a:p>
        </p:txBody>
      </p:sp>
      <p:sp>
        <p:nvSpPr>
          <p:cNvPr id="10" name="Заголовок 1">
            <a:extLst>
              <a:ext uri="{FF2B5EF4-FFF2-40B4-BE49-F238E27FC236}">
                <a16:creationId xmlns:a16="http://schemas.microsoft.com/office/drawing/2014/main" id="{AC1596ED-E209-4836-B0D4-32F7B91A7E91}"/>
              </a:ext>
            </a:extLst>
          </p:cNvPr>
          <p:cNvSpPr>
            <a:spLocks noGrp="1"/>
          </p:cNvSpPr>
          <p:nvPr>
            <p:ph type="title"/>
          </p:nvPr>
        </p:nvSpPr>
        <p:spPr>
          <a:xfrm>
            <a:off x="3385692" y="628129"/>
            <a:ext cx="8300434" cy="1213673"/>
          </a:xfrm>
        </p:spPr>
        <p:txBody>
          <a:bodyPr>
            <a:noAutofit/>
          </a:bodyPr>
          <a:lstStyle/>
          <a:p>
            <a:pPr algn="ctr"/>
            <a:r>
              <a:rPr lang="ru-RU" sz="2400" dirty="0"/>
              <a:t>Полученные изображения по результатам КТ (модуль автоматизации процесса первичной обработки результатов компьютерной томографии и создания набора изображений)</a:t>
            </a:r>
          </a:p>
        </p:txBody>
      </p:sp>
      <p:sp>
        <p:nvSpPr>
          <p:cNvPr id="2" name="Номер слайда 1">
            <a:extLst>
              <a:ext uri="{FF2B5EF4-FFF2-40B4-BE49-F238E27FC236}">
                <a16:creationId xmlns:a16="http://schemas.microsoft.com/office/drawing/2014/main" id="{8EE967D8-9D14-4052-91BE-362756964DEF}"/>
              </a:ext>
            </a:extLst>
          </p:cNvPr>
          <p:cNvSpPr>
            <a:spLocks noGrp="1"/>
          </p:cNvSpPr>
          <p:nvPr>
            <p:ph type="sldNum" sz="quarter" idx="12"/>
          </p:nvPr>
        </p:nvSpPr>
        <p:spPr/>
        <p:txBody>
          <a:bodyPr/>
          <a:lstStyle/>
          <a:p>
            <a:fld id="{48F51DB1-B754-4039-BC91-946AEF69FEDB}" type="slidenum">
              <a:rPr lang="ru-RU" smtClean="0"/>
              <a:t>16</a:t>
            </a:fld>
            <a:endParaRPr lang="ru-RU"/>
          </a:p>
        </p:txBody>
      </p:sp>
      <p:sp>
        <p:nvSpPr>
          <p:cNvPr id="11" name="Заголовок 1">
            <a:extLst>
              <a:ext uri="{FF2B5EF4-FFF2-40B4-BE49-F238E27FC236}">
                <a16:creationId xmlns:a16="http://schemas.microsoft.com/office/drawing/2014/main" id="{EBE5E768-ADC2-4307-8468-3D7CE093B25B}"/>
              </a:ext>
            </a:extLst>
          </p:cNvPr>
          <p:cNvSpPr txBox="1">
            <a:spLocks/>
          </p:cNvSpPr>
          <p:nvPr/>
        </p:nvSpPr>
        <p:spPr>
          <a:xfrm>
            <a:off x="2023056" y="33031"/>
            <a:ext cx="10515600" cy="52238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ru-RU" sz="2400" b="1" dirty="0"/>
              <a:t>Интерфейс </a:t>
            </a:r>
            <a:r>
              <a:rPr lang="ru-RU" sz="2400" b="1"/>
              <a:t>прототипа приложения</a:t>
            </a:r>
            <a:endParaRPr lang="ru-RU" sz="2400" b="1" dirty="0"/>
          </a:p>
        </p:txBody>
      </p:sp>
    </p:spTree>
    <p:extLst>
      <p:ext uri="{BB962C8B-B14F-4D97-AF65-F5344CB8AC3E}">
        <p14:creationId xmlns:p14="http://schemas.microsoft.com/office/powerpoint/2010/main" val="7824907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E3670DB-ED4F-4C10-A3E0-E3DCEB1F1BD2}"/>
              </a:ext>
            </a:extLst>
          </p:cNvPr>
          <p:cNvSpPr>
            <a:spLocks noGrp="1"/>
          </p:cNvSpPr>
          <p:nvPr>
            <p:ph type="title"/>
          </p:nvPr>
        </p:nvSpPr>
        <p:spPr>
          <a:xfrm>
            <a:off x="637504" y="245668"/>
            <a:ext cx="10754932" cy="759944"/>
          </a:xfrm>
        </p:spPr>
        <p:txBody>
          <a:bodyPr>
            <a:noAutofit/>
          </a:bodyPr>
          <a:lstStyle/>
          <a:p>
            <a:pPr algn="ctr"/>
            <a:r>
              <a:rPr lang="ru-RU" sz="3200" dirty="0"/>
              <a:t>Изображения после детектирования нейросетью (модуль детектирования объектов )</a:t>
            </a:r>
          </a:p>
        </p:txBody>
      </p:sp>
      <p:pic>
        <p:nvPicPr>
          <p:cNvPr id="4" name="Рисунок 3">
            <a:extLst>
              <a:ext uri="{FF2B5EF4-FFF2-40B4-BE49-F238E27FC236}">
                <a16:creationId xmlns:a16="http://schemas.microsoft.com/office/drawing/2014/main" id="{48EFC8EE-4489-470A-B591-61FAD9F8B383}"/>
              </a:ext>
            </a:extLst>
          </p:cNvPr>
          <p:cNvPicPr/>
          <p:nvPr/>
        </p:nvPicPr>
        <p:blipFill>
          <a:blip r:embed="rId2"/>
          <a:stretch>
            <a:fillRect/>
          </a:stretch>
        </p:blipFill>
        <p:spPr>
          <a:xfrm>
            <a:off x="1089212" y="1125069"/>
            <a:ext cx="4513729" cy="4374777"/>
          </a:xfrm>
          <a:prstGeom prst="rect">
            <a:avLst/>
          </a:prstGeom>
        </p:spPr>
      </p:pic>
      <p:pic>
        <p:nvPicPr>
          <p:cNvPr id="5" name="Рисунок 4">
            <a:extLst>
              <a:ext uri="{FF2B5EF4-FFF2-40B4-BE49-F238E27FC236}">
                <a16:creationId xmlns:a16="http://schemas.microsoft.com/office/drawing/2014/main" id="{21E07F02-295B-4C7D-B22F-840095B509CC}"/>
              </a:ext>
            </a:extLst>
          </p:cNvPr>
          <p:cNvPicPr/>
          <p:nvPr/>
        </p:nvPicPr>
        <p:blipFill>
          <a:blip r:embed="rId3"/>
          <a:stretch>
            <a:fillRect/>
          </a:stretch>
        </p:blipFill>
        <p:spPr>
          <a:xfrm>
            <a:off x="6433184" y="1174375"/>
            <a:ext cx="4767207" cy="4374777"/>
          </a:xfrm>
          <a:prstGeom prst="rect">
            <a:avLst/>
          </a:prstGeom>
        </p:spPr>
      </p:pic>
      <p:sp>
        <p:nvSpPr>
          <p:cNvPr id="7" name="TextBox 6">
            <a:extLst>
              <a:ext uri="{FF2B5EF4-FFF2-40B4-BE49-F238E27FC236}">
                <a16:creationId xmlns:a16="http://schemas.microsoft.com/office/drawing/2014/main" id="{CEBB2113-6A7E-42E6-AA0C-5FF167ECB725}"/>
              </a:ext>
            </a:extLst>
          </p:cNvPr>
          <p:cNvSpPr txBox="1"/>
          <p:nvPr/>
        </p:nvSpPr>
        <p:spPr>
          <a:xfrm>
            <a:off x="1089211" y="5619303"/>
            <a:ext cx="4513729" cy="646331"/>
          </a:xfrm>
          <a:prstGeom prst="rect">
            <a:avLst/>
          </a:prstGeom>
          <a:noFill/>
        </p:spPr>
        <p:txBody>
          <a:bodyPr wrap="square">
            <a:spAutoFit/>
          </a:bodyPr>
          <a:lstStyle>
            <a:defPPr>
              <a:defRPr lang="ru-RU"/>
            </a:defPPr>
            <a:lvl1pPr algn="ctr">
              <a:defRPr sz="1600">
                <a:effectLst/>
                <a:latin typeface="Arial" panose="020B0604020202020204" pitchFamily="34" charset="0"/>
                <a:ea typeface="Times New Roman" panose="02020603050405020304" pitchFamily="18" charset="0"/>
                <a:cs typeface="Arial" panose="020B0604020202020204" pitchFamily="34" charset="0"/>
              </a:defRPr>
            </a:lvl1pPr>
          </a:lstStyle>
          <a:p>
            <a:r>
              <a:rPr lang="ru-RU" dirty="0"/>
              <a:t>Папка с сохраненными изображениями с детектированными объектами</a:t>
            </a:r>
          </a:p>
        </p:txBody>
      </p:sp>
      <p:sp>
        <p:nvSpPr>
          <p:cNvPr id="9" name="TextBox 8">
            <a:extLst>
              <a:ext uri="{FF2B5EF4-FFF2-40B4-BE49-F238E27FC236}">
                <a16:creationId xmlns:a16="http://schemas.microsoft.com/office/drawing/2014/main" id="{A1D77875-B41A-47C0-94C4-1B9711850207}"/>
              </a:ext>
            </a:extLst>
          </p:cNvPr>
          <p:cNvSpPr txBox="1"/>
          <p:nvPr/>
        </p:nvSpPr>
        <p:spPr>
          <a:xfrm>
            <a:off x="6433183" y="5732931"/>
            <a:ext cx="4835451" cy="646331"/>
          </a:xfrm>
          <a:prstGeom prst="rect">
            <a:avLst/>
          </a:prstGeom>
          <a:noFill/>
        </p:spPr>
        <p:txBody>
          <a:bodyPr wrap="square">
            <a:spAutoFit/>
          </a:bodyPr>
          <a:lstStyle>
            <a:defPPr>
              <a:defRPr lang="ru-RU"/>
            </a:defPPr>
            <a:lvl1pPr algn="ctr">
              <a:defRPr sz="1600">
                <a:effectLst/>
                <a:latin typeface="Arial" panose="020B0604020202020204" pitchFamily="34" charset="0"/>
                <a:ea typeface="Times New Roman" panose="02020603050405020304" pitchFamily="18" charset="0"/>
                <a:cs typeface="Arial" panose="020B0604020202020204" pitchFamily="34" charset="0"/>
              </a:defRPr>
            </a:lvl1pPr>
          </a:lstStyle>
          <a:p>
            <a:r>
              <a:rPr lang="ru-RU" dirty="0"/>
              <a:t>Просмотр изображений с детектированными объектами</a:t>
            </a:r>
          </a:p>
        </p:txBody>
      </p:sp>
      <p:sp>
        <p:nvSpPr>
          <p:cNvPr id="3" name="Номер слайда 2">
            <a:extLst>
              <a:ext uri="{FF2B5EF4-FFF2-40B4-BE49-F238E27FC236}">
                <a16:creationId xmlns:a16="http://schemas.microsoft.com/office/drawing/2014/main" id="{67D088E9-C615-413C-8193-B5340E559A32}"/>
              </a:ext>
            </a:extLst>
          </p:cNvPr>
          <p:cNvSpPr>
            <a:spLocks noGrp="1"/>
          </p:cNvSpPr>
          <p:nvPr>
            <p:ph type="sldNum" sz="quarter" idx="12"/>
          </p:nvPr>
        </p:nvSpPr>
        <p:spPr/>
        <p:txBody>
          <a:bodyPr/>
          <a:lstStyle/>
          <a:p>
            <a:fld id="{48F51DB1-B754-4039-BC91-946AEF69FEDB}" type="slidenum">
              <a:rPr lang="ru-RU" smtClean="0"/>
              <a:t>17</a:t>
            </a:fld>
            <a:endParaRPr lang="ru-RU"/>
          </a:p>
        </p:txBody>
      </p:sp>
    </p:spTree>
    <p:extLst>
      <p:ext uri="{BB962C8B-B14F-4D97-AF65-F5344CB8AC3E}">
        <p14:creationId xmlns:p14="http://schemas.microsoft.com/office/powerpoint/2010/main" val="18186250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9F6534E2-F065-46AE-ADAC-101D4C30EEC3}"/>
              </a:ext>
            </a:extLst>
          </p:cNvPr>
          <p:cNvPicPr/>
          <p:nvPr/>
        </p:nvPicPr>
        <p:blipFill>
          <a:blip r:embed="rId2"/>
          <a:stretch>
            <a:fillRect/>
          </a:stretch>
        </p:blipFill>
        <p:spPr>
          <a:xfrm>
            <a:off x="1501588" y="1214131"/>
            <a:ext cx="9188824" cy="4983508"/>
          </a:xfrm>
          <a:prstGeom prst="rect">
            <a:avLst/>
          </a:prstGeom>
        </p:spPr>
      </p:pic>
      <p:sp>
        <p:nvSpPr>
          <p:cNvPr id="6" name="TextBox 5">
            <a:extLst>
              <a:ext uri="{FF2B5EF4-FFF2-40B4-BE49-F238E27FC236}">
                <a16:creationId xmlns:a16="http://schemas.microsoft.com/office/drawing/2014/main" id="{DC7E0497-507A-4AA9-882B-8D5F22992093}"/>
              </a:ext>
            </a:extLst>
          </p:cNvPr>
          <p:cNvSpPr txBox="1"/>
          <p:nvPr/>
        </p:nvSpPr>
        <p:spPr>
          <a:xfrm>
            <a:off x="3379694" y="6310131"/>
            <a:ext cx="6096000" cy="369332"/>
          </a:xfrm>
          <a:prstGeom prst="rect">
            <a:avLst/>
          </a:prstGeom>
          <a:noFill/>
        </p:spPr>
        <p:txBody>
          <a:bodyPr wrap="square">
            <a:spAutoFit/>
          </a:bodyPr>
          <a:lstStyle>
            <a:defPPr>
              <a:defRPr lang="ru-RU"/>
            </a:defPPr>
            <a:lvl1pPr algn="ctr">
              <a:defRPr sz="1600">
                <a:effectLst/>
                <a:latin typeface="Arial" panose="020B0604020202020204" pitchFamily="34" charset="0"/>
                <a:ea typeface="Times New Roman" panose="02020603050405020304" pitchFamily="18" charset="0"/>
                <a:cs typeface="Arial" panose="020B0604020202020204" pitchFamily="34" charset="0"/>
              </a:defRPr>
            </a:lvl1pPr>
          </a:lstStyle>
          <a:p>
            <a:r>
              <a:rPr lang="ru-RU" dirty="0"/>
              <a:t>Просмотр параметров объектов «камней»</a:t>
            </a:r>
          </a:p>
        </p:txBody>
      </p:sp>
      <p:sp>
        <p:nvSpPr>
          <p:cNvPr id="2" name="Заголовок 1">
            <a:extLst>
              <a:ext uri="{FF2B5EF4-FFF2-40B4-BE49-F238E27FC236}">
                <a16:creationId xmlns:a16="http://schemas.microsoft.com/office/drawing/2014/main" id="{E636B221-F61A-4290-A06F-F919C01A0BAF}"/>
              </a:ext>
            </a:extLst>
          </p:cNvPr>
          <p:cNvSpPr>
            <a:spLocks noGrp="1"/>
          </p:cNvSpPr>
          <p:nvPr>
            <p:ph type="title"/>
          </p:nvPr>
        </p:nvSpPr>
        <p:spPr>
          <a:xfrm>
            <a:off x="567743" y="178537"/>
            <a:ext cx="11056513" cy="1289809"/>
          </a:xfrm>
        </p:spPr>
        <p:txBody>
          <a:bodyPr>
            <a:noAutofit/>
          </a:bodyPr>
          <a:lstStyle/>
          <a:p>
            <a:pPr algn="ctr"/>
            <a:r>
              <a:rPr lang="ru-RU" sz="2400" dirty="0"/>
              <a:t>Просмотр объектов (модуль анализа результатов детектирования объектов на медицинских изображениях, расчета параметров объектов)</a:t>
            </a:r>
          </a:p>
        </p:txBody>
      </p:sp>
      <p:sp>
        <p:nvSpPr>
          <p:cNvPr id="3" name="Номер слайда 2">
            <a:extLst>
              <a:ext uri="{FF2B5EF4-FFF2-40B4-BE49-F238E27FC236}">
                <a16:creationId xmlns:a16="http://schemas.microsoft.com/office/drawing/2014/main" id="{CE0BC358-E1EE-42C5-943F-7DC78978A50D}"/>
              </a:ext>
            </a:extLst>
          </p:cNvPr>
          <p:cNvSpPr>
            <a:spLocks noGrp="1"/>
          </p:cNvSpPr>
          <p:nvPr>
            <p:ph type="sldNum" sz="quarter" idx="12"/>
          </p:nvPr>
        </p:nvSpPr>
        <p:spPr/>
        <p:txBody>
          <a:bodyPr/>
          <a:lstStyle/>
          <a:p>
            <a:fld id="{48F51DB1-B754-4039-BC91-946AEF69FEDB}" type="slidenum">
              <a:rPr lang="ru-RU" smtClean="0"/>
              <a:t>18</a:t>
            </a:fld>
            <a:endParaRPr lang="ru-RU"/>
          </a:p>
        </p:txBody>
      </p:sp>
    </p:spTree>
    <p:extLst>
      <p:ext uri="{BB962C8B-B14F-4D97-AF65-F5344CB8AC3E}">
        <p14:creationId xmlns:p14="http://schemas.microsoft.com/office/powerpoint/2010/main" val="42366957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C38D52C-A20E-42A1-860C-42F5E0C830D4}"/>
              </a:ext>
            </a:extLst>
          </p:cNvPr>
          <p:cNvSpPr>
            <a:spLocks noGrp="1"/>
          </p:cNvSpPr>
          <p:nvPr>
            <p:ph type="title"/>
          </p:nvPr>
        </p:nvSpPr>
        <p:spPr>
          <a:xfrm>
            <a:off x="838200" y="365125"/>
            <a:ext cx="10515600" cy="1082406"/>
          </a:xfrm>
        </p:spPr>
        <p:txBody>
          <a:bodyPr>
            <a:noAutofit/>
          </a:bodyPr>
          <a:lstStyle/>
          <a:p>
            <a:pPr algn="ctr"/>
            <a:r>
              <a:rPr lang="ru-RU" sz="2800" dirty="0"/>
              <a:t>Визуализация объектов (модуль по 3D – визуализации объектов )</a:t>
            </a:r>
          </a:p>
        </p:txBody>
      </p:sp>
      <p:pic>
        <p:nvPicPr>
          <p:cNvPr id="5" name="Рисунок 4">
            <a:extLst>
              <a:ext uri="{FF2B5EF4-FFF2-40B4-BE49-F238E27FC236}">
                <a16:creationId xmlns:a16="http://schemas.microsoft.com/office/drawing/2014/main" id="{9945C332-9A65-4AA3-9901-BA10A10207AB}"/>
              </a:ext>
            </a:extLst>
          </p:cNvPr>
          <p:cNvPicPr>
            <a:picLocks noChangeAspect="1"/>
          </p:cNvPicPr>
          <p:nvPr/>
        </p:nvPicPr>
        <p:blipFill>
          <a:blip r:embed="rId2"/>
          <a:stretch>
            <a:fillRect/>
          </a:stretch>
        </p:blipFill>
        <p:spPr>
          <a:xfrm>
            <a:off x="530463" y="1580555"/>
            <a:ext cx="5332456" cy="3210668"/>
          </a:xfrm>
          <a:prstGeom prst="rect">
            <a:avLst/>
          </a:prstGeom>
        </p:spPr>
      </p:pic>
      <p:pic>
        <p:nvPicPr>
          <p:cNvPr id="7" name="Рисунок 6">
            <a:extLst>
              <a:ext uri="{FF2B5EF4-FFF2-40B4-BE49-F238E27FC236}">
                <a16:creationId xmlns:a16="http://schemas.microsoft.com/office/drawing/2014/main" id="{1CF54C08-4030-4474-9584-D4A1E181144F}"/>
              </a:ext>
            </a:extLst>
          </p:cNvPr>
          <p:cNvPicPr>
            <a:picLocks noChangeAspect="1"/>
          </p:cNvPicPr>
          <p:nvPr/>
        </p:nvPicPr>
        <p:blipFill>
          <a:blip r:embed="rId3"/>
          <a:stretch>
            <a:fillRect/>
          </a:stretch>
        </p:blipFill>
        <p:spPr>
          <a:xfrm>
            <a:off x="6096000" y="2031062"/>
            <a:ext cx="5666899" cy="2478185"/>
          </a:xfrm>
          <a:prstGeom prst="rect">
            <a:avLst/>
          </a:prstGeom>
        </p:spPr>
      </p:pic>
      <p:sp>
        <p:nvSpPr>
          <p:cNvPr id="9" name="TextBox 8">
            <a:extLst>
              <a:ext uri="{FF2B5EF4-FFF2-40B4-BE49-F238E27FC236}">
                <a16:creationId xmlns:a16="http://schemas.microsoft.com/office/drawing/2014/main" id="{7ADAB9D8-3D8E-4237-95F3-4AE130C1CF55}"/>
              </a:ext>
            </a:extLst>
          </p:cNvPr>
          <p:cNvSpPr txBox="1"/>
          <p:nvPr/>
        </p:nvSpPr>
        <p:spPr>
          <a:xfrm>
            <a:off x="770965" y="4954279"/>
            <a:ext cx="4527176" cy="646331"/>
          </a:xfrm>
          <a:prstGeom prst="rect">
            <a:avLst/>
          </a:prstGeom>
          <a:noFill/>
        </p:spPr>
        <p:txBody>
          <a:bodyPr wrap="square">
            <a:spAutoFit/>
          </a:bodyPr>
          <a:lstStyle>
            <a:defPPr>
              <a:defRPr lang="ru-RU"/>
            </a:defPPr>
            <a:lvl1pPr algn="ctr">
              <a:defRPr sz="1600">
                <a:effectLst/>
                <a:latin typeface="Arial" panose="020B0604020202020204" pitchFamily="34" charset="0"/>
                <a:ea typeface="Times New Roman" panose="02020603050405020304" pitchFamily="18" charset="0"/>
                <a:cs typeface="Arial" panose="020B0604020202020204" pitchFamily="34" charset="0"/>
              </a:defRPr>
            </a:lvl1pPr>
          </a:lstStyle>
          <a:p>
            <a:r>
              <a:rPr lang="ru-RU" dirty="0"/>
              <a:t>Интерактивная 3D – визуализация реконструкции камней</a:t>
            </a:r>
          </a:p>
        </p:txBody>
      </p:sp>
      <p:sp>
        <p:nvSpPr>
          <p:cNvPr id="11" name="TextBox 10">
            <a:extLst>
              <a:ext uri="{FF2B5EF4-FFF2-40B4-BE49-F238E27FC236}">
                <a16:creationId xmlns:a16="http://schemas.microsoft.com/office/drawing/2014/main" id="{1124B9D8-BE87-4D85-94DC-962C97F21E6B}"/>
              </a:ext>
            </a:extLst>
          </p:cNvPr>
          <p:cNvSpPr txBox="1"/>
          <p:nvPr/>
        </p:nvSpPr>
        <p:spPr>
          <a:xfrm>
            <a:off x="6418728" y="5092778"/>
            <a:ext cx="5217459" cy="369332"/>
          </a:xfrm>
          <a:prstGeom prst="rect">
            <a:avLst/>
          </a:prstGeom>
          <a:noFill/>
        </p:spPr>
        <p:txBody>
          <a:bodyPr wrap="square">
            <a:spAutoFit/>
          </a:bodyPr>
          <a:lstStyle>
            <a:defPPr>
              <a:defRPr lang="ru-RU"/>
            </a:defPPr>
            <a:lvl1pPr algn="ctr">
              <a:defRPr sz="1600">
                <a:effectLst/>
                <a:latin typeface="Arial" panose="020B0604020202020204" pitchFamily="34" charset="0"/>
                <a:ea typeface="Times New Roman" panose="02020603050405020304" pitchFamily="18" charset="0"/>
                <a:cs typeface="Arial" panose="020B0604020202020204" pitchFamily="34" charset="0"/>
              </a:defRPr>
            </a:lvl1pPr>
          </a:lstStyle>
          <a:p>
            <a:r>
              <a:rPr lang="ru-RU" dirty="0"/>
              <a:t>Интерактивная 3D – визуализация почек</a:t>
            </a:r>
          </a:p>
        </p:txBody>
      </p:sp>
      <p:sp>
        <p:nvSpPr>
          <p:cNvPr id="3" name="Номер слайда 2">
            <a:extLst>
              <a:ext uri="{FF2B5EF4-FFF2-40B4-BE49-F238E27FC236}">
                <a16:creationId xmlns:a16="http://schemas.microsoft.com/office/drawing/2014/main" id="{D8F37A41-5A37-4CE7-990E-97651AD3617A}"/>
              </a:ext>
            </a:extLst>
          </p:cNvPr>
          <p:cNvSpPr>
            <a:spLocks noGrp="1"/>
          </p:cNvSpPr>
          <p:nvPr>
            <p:ph type="sldNum" sz="quarter" idx="12"/>
          </p:nvPr>
        </p:nvSpPr>
        <p:spPr/>
        <p:txBody>
          <a:bodyPr/>
          <a:lstStyle/>
          <a:p>
            <a:fld id="{48F51DB1-B754-4039-BC91-946AEF69FEDB}" type="slidenum">
              <a:rPr lang="ru-RU" smtClean="0"/>
              <a:t>19</a:t>
            </a:fld>
            <a:endParaRPr lang="ru-RU"/>
          </a:p>
        </p:txBody>
      </p:sp>
    </p:spTree>
    <p:extLst>
      <p:ext uri="{BB962C8B-B14F-4D97-AF65-F5344CB8AC3E}">
        <p14:creationId xmlns:p14="http://schemas.microsoft.com/office/powerpoint/2010/main" val="11051920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5C0607A-18C2-4F2D-9A76-613D30D3A749}"/>
              </a:ext>
            </a:extLst>
          </p:cNvPr>
          <p:cNvSpPr>
            <a:spLocks noGrp="1"/>
          </p:cNvSpPr>
          <p:nvPr>
            <p:ph type="title"/>
          </p:nvPr>
        </p:nvSpPr>
        <p:spPr>
          <a:xfrm>
            <a:off x="838200" y="365126"/>
            <a:ext cx="10515600" cy="943722"/>
          </a:xfrm>
        </p:spPr>
        <p:txBody>
          <a:bodyPr/>
          <a:lstStyle/>
          <a:p>
            <a:pPr algn="ctr"/>
            <a:r>
              <a:rPr lang="ru-RU" dirty="0">
                <a:solidFill>
                  <a:srgbClr val="7030A0"/>
                </a:solidFill>
              </a:rPr>
              <a:t>Актуальность темы исследований</a:t>
            </a:r>
          </a:p>
        </p:txBody>
      </p:sp>
      <p:sp>
        <p:nvSpPr>
          <p:cNvPr id="3" name="Объект 2">
            <a:extLst>
              <a:ext uri="{FF2B5EF4-FFF2-40B4-BE49-F238E27FC236}">
                <a16:creationId xmlns:a16="http://schemas.microsoft.com/office/drawing/2014/main" id="{24B07E29-852D-420F-96B3-54CD461B257B}"/>
              </a:ext>
            </a:extLst>
          </p:cNvPr>
          <p:cNvSpPr>
            <a:spLocks noGrp="1"/>
          </p:cNvSpPr>
          <p:nvPr>
            <p:ph idx="1"/>
          </p:nvPr>
        </p:nvSpPr>
        <p:spPr>
          <a:xfrm>
            <a:off x="1079405" y="1595044"/>
            <a:ext cx="10515600" cy="4743002"/>
          </a:xfrm>
        </p:spPr>
        <p:txBody>
          <a:bodyPr>
            <a:normAutofit fontScale="92500" lnSpcReduction="10000"/>
          </a:bodyPr>
          <a:lstStyle/>
          <a:p>
            <a:pPr algn="just"/>
            <a:r>
              <a:rPr lang="ru-RU" dirty="0"/>
              <a:t>быстрое развития различной медицинской диагностической техники: компьютерной томографии, магнитно-резонансной томографии, капилляроскопии, ультразвуковых и рентгеновских исследований;</a:t>
            </a:r>
          </a:p>
          <a:p>
            <a:pPr algn="just"/>
            <a:r>
              <a:rPr lang="ru-RU" dirty="0"/>
              <a:t>развитие компьютерной техники и математических методов анализа изображений; </a:t>
            </a:r>
          </a:p>
          <a:p>
            <a:pPr algn="just"/>
            <a:r>
              <a:rPr lang="ru-RU" dirty="0"/>
              <a:t>развитие искусственных нейронных сетей, алгоритмов глубокого обучения и методов компьютерного зрения;</a:t>
            </a:r>
          </a:p>
          <a:p>
            <a:pPr algn="just"/>
            <a:r>
              <a:rPr lang="ru-RU" dirty="0"/>
              <a:t>редкое применение в практической медицине автоматизированного поиска и анализа объектов на медицинских изображениях из-за ошибок распознавания, обусловленных спецификой объектов и сложностью медицинских выводов, определяющих врачебное решение.</a:t>
            </a:r>
          </a:p>
          <a:p>
            <a:pPr algn="just"/>
            <a:endParaRPr lang="ru-RU" dirty="0"/>
          </a:p>
        </p:txBody>
      </p:sp>
      <p:sp>
        <p:nvSpPr>
          <p:cNvPr id="5" name="Номер слайда 4">
            <a:extLst>
              <a:ext uri="{FF2B5EF4-FFF2-40B4-BE49-F238E27FC236}">
                <a16:creationId xmlns:a16="http://schemas.microsoft.com/office/drawing/2014/main" id="{09F05FEB-F4E4-4CBE-BDD5-AED4509625E4}"/>
              </a:ext>
            </a:extLst>
          </p:cNvPr>
          <p:cNvSpPr>
            <a:spLocks noGrp="1"/>
          </p:cNvSpPr>
          <p:nvPr>
            <p:ph type="sldNum" sz="quarter" idx="12"/>
          </p:nvPr>
        </p:nvSpPr>
        <p:spPr/>
        <p:txBody>
          <a:bodyPr/>
          <a:lstStyle/>
          <a:p>
            <a:fld id="{48F51DB1-B754-4039-BC91-946AEF69FEDB}" type="slidenum">
              <a:rPr lang="ru-RU" smtClean="0"/>
              <a:t>2</a:t>
            </a:fld>
            <a:endParaRPr lang="ru-RU"/>
          </a:p>
        </p:txBody>
      </p:sp>
      <p:grpSp>
        <p:nvGrpSpPr>
          <p:cNvPr id="8" name="Группа 7">
            <a:extLst>
              <a:ext uri="{FF2B5EF4-FFF2-40B4-BE49-F238E27FC236}">
                <a16:creationId xmlns:a16="http://schemas.microsoft.com/office/drawing/2014/main" id="{560F6E8B-3F8E-4547-8EF6-794DC331C296}"/>
              </a:ext>
            </a:extLst>
          </p:cNvPr>
          <p:cNvGrpSpPr/>
          <p:nvPr/>
        </p:nvGrpSpPr>
        <p:grpSpPr>
          <a:xfrm>
            <a:off x="0" y="0"/>
            <a:ext cx="942109" cy="6858000"/>
            <a:chOff x="0" y="0"/>
            <a:chExt cx="942109" cy="6858000"/>
          </a:xfrm>
        </p:grpSpPr>
        <p:pic>
          <p:nvPicPr>
            <p:cNvPr id="6" name="Рисунок 5">
              <a:extLst>
                <a:ext uri="{FF2B5EF4-FFF2-40B4-BE49-F238E27FC236}">
                  <a16:creationId xmlns:a16="http://schemas.microsoft.com/office/drawing/2014/main" id="{18725D12-3A8B-471E-9DA8-626756D16118}"/>
                </a:ext>
              </a:extLst>
            </p:cNvPr>
            <p:cNvPicPr>
              <a:picLocks noChangeAspect="1"/>
            </p:cNvPicPr>
            <p:nvPr/>
          </p:nvPicPr>
          <p:blipFill rotWithShape="1">
            <a:blip r:embed="rId2">
              <a:extLst>
                <a:ext uri="{28A0092B-C50C-407E-A947-70E740481C1C}">
                  <a14:useLocalDpi xmlns:a14="http://schemas.microsoft.com/office/drawing/2010/main" val="0"/>
                </a:ext>
              </a:extLst>
            </a:blip>
            <a:srcRect l="24891" r="64105"/>
            <a:stretch/>
          </p:blipFill>
          <p:spPr>
            <a:xfrm>
              <a:off x="0" y="0"/>
              <a:ext cx="933720" cy="6858000"/>
            </a:xfrm>
            <a:prstGeom prst="rect">
              <a:avLst/>
            </a:prstGeom>
          </p:spPr>
        </p:pic>
        <p:cxnSp>
          <p:nvCxnSpPr>
            <p:cNvPr id="7" name="Прямая соединительная линия 6">
              <a:extLst>
                <a:ext uri="{FF2B5EF4-FFF2-40B4-BE49-F238E27FC236}">
                  <a16:creationId xmlns:a16="http://schemas.microsoft.com/office/drawing/2014/main" id="{94E4C9F5-9C2B-42CC-AB19-4F6D63AFE21D}"/>
                </a:ext>
              </a:extLst>
            </p:cNvPr>
            <p:cNvCxnSpPr/>
            <p:nvPr/>
          </p:nvCxnSpPr>
          <p:spPr>
            <a:xfrm>
              <a:off x="942109" y="0"/>
              <a:ext cx="0" cy="6858000"/>
            </a:xfrm>
            <a:prstGeom prst="line">
              <a:avLst/>
            </a:prstGeom>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4773700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C916410-31C0-49BA-92DE-4AD220B7F09C}"/>
              </a:ext>
            </a:extLst>
          </p:cNvPr>
          <p:cNvSpPr>
            <a:spLocks noGrp="1"/>
          </p:cNvSpPr>
          <p:nvPr>
            <p:ph type="title"/>
          </p:nvPr>
        </p:nvSpPr>
        <p:spPr>
          <a:xfrm>
            <a:off x="488577" y="365125"/>
            <a:ext cx="11428094" cy="658745"/>
          </a:xfrm>
        </p:spPr>
        <p:txBody>
          <a:bodyPr>
            <a:noAutofit/>
          </a:bodyPr>
          <a:lstStyle/>
          <a:p>
            <a:pPr algn="ctr"/>
            <a:r>
              <a:rPr lang="ru-RU" sz="3200" dirty="0"/>
              <a:t>Рекомендации (модуль поддержки принятия решения)</a:t>
            </a:r>
          </a:p>
        </p:txBody>
      </p:sp>
      <p:pic>
        <p:nvPicPr>
          <p:cNvPr id="4" name="Объект 3">
            <a:extLst>
              <a:ext uri="{FF2B5EF4-FFF2-40B4-BE49-F238E27FC236}">
                <a16:creationId xmlns:a16="http://schemas.microsoft.com/office/drawing/2014/main" id="{45B62B9D-5F12-471C-8137-7EA78D0750B0}"/>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88577" y="1313851"/>
            <a:ext cx="5490843" cy="4095869"/>
          </a:xfrm>
          <a:prstGeom prst="rect">
            <a:avLst/>
          </a:prstGeom>
          <a:noFill/>
          <a:ln>
            <a:noFill/>
          </a:ln>
        </p:spPr>
      </p:pic>
      <p:sp>
        <p:nvSpPr>
          <p:cNvPr id="7" name="TextBox 6">
            <a:extLst>
              <a:ext uri="{FF2B5EF4-FFF2-40B4-BE49-F238E27FC236}">
                <a16:creationId xmlns:a16="http://schemas.microsoft.com/office/drawing/2014/main" id="{411C8E9F-6ADF-44BD-B953-37F9C7E69BF3}"/>
              </a:ext>
            </a:extLst>
          </p:cNvPr>
          <p:cNvSpPr txBox="1"/>
          <p:nvPr/>
        </p:nvSpPr>
        <p:spPr>
          <a:xfrm>
            <a:off x="708213" y="5499412"/>
            <a:ext cx="5150222" cy="646331"/>
          </a:xfrm>
          <a:prstGeom prst="rect">
            <a:avLst/>
          </a:prstGeom>
          <a:noFill/>
        </p:spPr>
        <p:txBody>
          <a:bodyPr wrap="square">
            <a:spAutoFit/>
          </a:bodyPr>
          <a:lstStyle>
            <a:defPPr>
              <a:defRPr lang="ru-RU"/>
            </a:defPPr>
            <a:lvl1pPr algn="ctr">
              <a:defRPr sz="1600">
                <a:effectLst/>
                <a:latin typeface="Arial" panose="020B0604020202020204" pitchFamily="34" charset="0"/>
                <a:ea typeface="Times New Roman" panose="02020603050405020304" pitchFamily="18" charset="0"/>
                <a:cs typeface="Arial" panose="020B0604020202020204" pitchFamily="34" charset="0"/>
              </a:defRPr>
            </a:lvl1pPr>
          </a:lstStyle>
          <a:p>
            <a:r>
              <a:rPr lang="ru-RU" dirty="0"/>
              <a:t>Документ с информацией о найденных в почках камнях</a:t>
            </a:r>
          </a:p>
        </p:txBody>
      </p:sp>
      <p:sp>
        <p:nvSpPr>
          <p:cNvPr id="9" name="TextBox 8">
            <a:extLst>
              <a:ext uri="{FF2B5EF4-FFF2-40B4-BE49-F238E27FC236}">
                <a16:creationId xmlns:a16="http://schemas.microsoft.com/office/drawing/2014/main" id="{2C05072E-C7C5-4B97-8372-620A4C0F0B9F}"/>
              </a:ext>
            </a:extLst>
          </p:cNvPr>
          <p:cNvSpPr txBox="1"/>
          <p:nvPr/>
        </p:nvSpPr>
        <p:spPr>
          <a:xfrm>
            <a:off x="5820671" y="5499412"/>
            <a:ext cx="6096000" cy="584775"/>
          </a:xfrm>
          <a:prstGeom prst="rect">
            <a:avLst/>
          </a:prstGeom>
          <a:noFill/>
        </p:spPr>
        <p:txBody>
          <a:bodyPr wrap="square">
            <a:spAutoFit/>
          </a:bodyPr>
          <a:lstStyle>
            <a:defPPr>
              <a:defRPr lang="ru-RU"/>
            </a:defPPr>
            <a:lvl1pPr algn="ctr">
              <a:defRPr sz="1600">
                <a:effectLst/>
                <a:latin typeface="Arial" panose="020B0604020202020204" pitchFamily="34" charset="0"/>
                <a:ea typeface="Times New Roman" panose="02020603050405020304" pitchFamily="18" charset="0"/>
                <a:cs typeface="Arial" panose="020B0604020202020204" pitchFamily="34" charset="0"/>
              </a:defRPr>
            </a:lvl1pPr>
          </a:lstStyle>
          <a:p>
            <a:r>
              <a:rPr lang="ru-RU" dirty="0"/>
              <a:t>Результат расчета времени разрушения камня и рекомендации по выбору режима лазера</a:t>
            </a:r>
          </a:p>
        </p:txBody>
      </p:sp>
      <p:pic>
        <p:nvPicPr>
          <p:cNvPr id="10" name="Рисунок 9">
            <a:extLst>
              <a:ext uri="{FF2B5EF4-FFF2-40B4-BE49-F238E27FC236}">
                <a16:creationId xmlns:a16="http://schemas.microsoft.com/office/drawing/2014/main" id="{F5FB0C35-96E1-46F2-84F6-8686A428B55E}"/>
              </a:ext>
            </a:extLst>
          </p:cNvPr>
          <p:cNvPicPr/>
          <p:nvPr/>
        </p:nvPicPr>
        <p:blipFill rotWithShape="1">
          <a:blip r:embed="rId3"/>
          <a:srcRect t="6727" b="1517"/>
          <a:stretch/>
        </p:blipFill>
        <p:spPr bwMode="auto">
          <a:xfrm>
            <a:off x="5979421" y="1297923"/>
            <a:ext cx="5937250" cy="4201489"/>
          </a:xfrm>
          <a:prstGeom prst="rect">
            <a:avLst/>
          </a:prstGeom>
          <a:ln>
            <a:noFill/>
          </a:ln>
          <a:extLst>
            <a:ext uri="{53640926-AAD7-44D8-BBD7-CCE9431645EC}">
              <a14:shadowObscured xmlns:a14="http://schemas.microsoft.com/office/drawing/2010/main"/>
            </a:ext>
          </a:extLst>
        </p:spPr>
      </p:pic>
      <p:sp>
        <p:nvSpPr>
          <p:cNvPr id="3" name="Номер слайда 2">
            <a:extLst>
              <a:ext uri="{FF2B5EF4-FFF2-40B4-BE49-F238E27FC236}">
                <a16:creationId xmlns:a16="http://schemas.microsoft.com/office/drawing/2014/main" id="{12EC6223-7DB4-4B72-A732-F079C6F802BE}"/>
              </a:ext>
            </a:extLst>
          </p:cNvPr>
          <p:cNvSpPr>
            <a:spLocks noGrp="1"/>
          </p:cNvSpPr>
          <p:nvPr>
            <p:ph type="sldNum" sz="quarter" idx="12"/>
          </p:nvPr>
        </p:nvSpPr>
        <p:spPr/>
        <p:txBody>
          <a:bodyPr/>
          <a:lstStyle/>
          <a:p>
            <a:fld id="{48F51DB1-B754-4039-BC91-946AEF69FEDB}" type="slidenum">
              <a:rPr lang="ru-RU" smtClean="0"/>
              <a:t>20</a:t>
            </a:fld>
            <a:endParaRPr lang="ru-RU"/>
          </a:p>
        </p:txBody>
      </p:sp>
    </p:spTree>
    <p:extLst>
      <p:ext uri="{BB962C8B-B14F-4D97-AF65-F5344CB8AC3E}">
        <p14:creationId xmlns:p14="http://schemas.microsoft.com/office/powerpoint/2010/main" val="37301766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0F63ED8-4AF8-4205-8DBF-72ACFA8FE910}"/>
              </a:ext>
            </a:extLst>
          </p:cNvPr>
          <p:cNvSpPr>
            <a:spLocks noGrp="1"/>
          </p:cNvSpPr>
          <p:nvPr>
            <p:ph type="title"/>
          </p:nvPr>
        </p:nvSpPr>
        <p:spPr>
          <a:xfrm>
            <a:off x="838200" y="365125"/>
            <a:ext cx="10515600" cy="620993"/>
          </a:xfrm>
        </p:spPr>
        <p:txBody>
          <a:bodyPr>
            <a:normAutofit fontScale="90000"/>
          </a:bodyPr>
          <a:lstStyle/>
          <a:p>
            <a:pPr algn="ctr"/>
            <a:r>
              <a:rPr lang="ru-RU" dirty="0"/>
              <a:t>Результаты</a:t>
            </a:r>
          </a:p>
        </p:txBody>
      </p:sp>
      <p:sp>
        <p:nvSpPr>
          <p:cNvPr id="3" name="Объект 2">
            <a:extLst>
              <a:ext uri="{FF2B5EF4-FFF2-40B4-BE49-F238E27FC236}">
                <a16:creationId xmlns:a16="http://schemas.microsoft.com/office/drawing/2014/main" id="{11698E37-B2AB-401A-934E-7798D7E8031D}"/>
              </a:ext>
            </a:extLst>
          </p:cNvPr>
          <p:cNvSpPr>
            <a:spLocks noGrp="1"/>
          </p:cNvSpPr>
          <p:nvPr>
            <p:ph idx="1"/>
          </p:nvPr>
        </p:nvSpPr>
        <p:spPr>
          <a:xfrm>
            <a:off x="1032164" y="986118"/>
            <a:ext cx="10648847" cy="5506757"/>
          </a:xfrm>
        </p:spPr>
        <p:txBody>
          <a:bodyPr>
            <a:normAutofit/>
          </a:bodyPr>
          <a:lstStyle/>
          <a:p>
            <a:pPr marL="342900" lvl="0" indent="-342900" algn="just">
              <a:lnSpc>
                <a:spcPct val="120000"/>
              </a:lnSpc>
              <a:spcBef>
                <a:spcPts val="0"/>
              </a:spcBef>
              <a:buFont typeface="Symbol" panose="05050102010706020507" pitchFamily="18" charset="2"/>
              <a:buChar char=""/>
            </a:pPr>
            <a:r>
              <a:rPr lang="ru-RU" sz="1800" dirty="0">
                <a:effectLst/>
                <a:latin typeface="Arial" panose="020B0604020202020204" pitchFamily="34" charset="0"/>
                <a:ea typeface="Times New Roman" panose="02020603050405020304" pitchFamily="18" charset="0"/>
                <a:cs typeface="Arial" panose="020B0604020202020204" pitchFamily="34" charset="0"/>
              </a:rPr>
              <a:t>Проведены исследование и оценка эффективности инструментов компьютерного зрения для распознавания и детектирования объектов на изображениях компьютерной томографии; </a:t>
            </a:r>
          </a:p>
          <a:p>
            <a:pPr marL="342900" lvl="0" indent="-342900" algn="just">
              <a:lnSpc>
                <a:spcPct val="120000"/>
              </a:lnSpc>
              <a:spcBef>
                <a:spcPts val="0"/>
              </a:spcBef>
              <a:buFont typeface="Symbol" panose="05050102010706020507" pitchFamily="18" charset="2"/>
              <a:buChar char=""/>
            </a:pPr>
            <a:r>
              <a:rPr lang="ru-RU" sz="1800" dirty="0">
                <a:effectLst/>
                <a:latin typeface="Arial" panose="020B0604020202020204" pitchFamily="34" charset="0"/>
                <a:ea typeface="Times New Roman" panose="02020603050405020304" pitchFamily="18" charset="0"/>
                <a:cs typeface="Arial" panose="020B0604020202020204" pitchFamily="34" charset="0"/>
              </a:rPr>
              <a:t>сформулированы требования к разрабатываемой системе компьютерного зрения; </a:t>
            </a:r>
          </a:p>
          <a:p>
            <a:pPr marL="342900" lvl="0" indent="-342900" algn="just">
              <a:lnSpc>
                <a:spcPct val="120000"/>
              </a:lnSpc>
              <a:spcBef>
                <a:spcPts val="0"/>
              </a:spcBef>
              <a:buFont typeface="Symbol" panose="05050102010706020507" pitchFamily="18" charset="2"/>
              <a:buChar char=""/>
            </a:pPr>
            <a:r>
              <a:rPr lang="ru-RU" sz="1800" dirty="0">
                <a:effectLst/>
                <a:latin typeface="Arial" panose="020B0604020202020204" pitchFamily="34" charset="0"/>
                <a:ea typeface="Times New Roman" panose="02020603050405020304" pitchFamily="18" charset="0"/>
                <a:cs typeface="Arial" panose="020B0604020202020204" pitchFamily="34" charset="0"/>
              </a:rPr>
              <a:t>проведен анализ имеющихся архитектур нейросетей, выбрана архитектура нейросети;</a:t>
            </a:r>
          </a:p>
          <a:p>
            <a:pPr marL="342900" lvl="0" indent="-342900" algn="just">
              <a:lnSpc>
                <a:spcPct val="120000"/>
              </a:lnSpc>
              <a:spcBef>
                <a:spcPts val="0"/>
              </a:spcBef>
              <a:buFont typeface="Symbol" panose="05050102010706020507" pitchFamily="18" charset="2"/>
              <a:buChar char=""/>
            </a:pPr>
            <a:r>
              <a:rPr lang="ru-RU" sz="1800" dirty="0">
                <a:effectLst/>
                <a:latin typeface="Arial" panose="020B0604020202020204" pitchFamily="34" charset="0"/>
                <a:ea typeface="Times New Roman" panose="02020603050405020304" pitchFamily="18" charset="0"/>
                <a:cs typeface="Arial" panose="020B0604020202020204" pitchFamily="34" charset="0"/>
              </a:rPr>
              <a:t>разработана методика подготовки и разметки </a:t>
            </a:r>
            <a:r>
              <a:rPr lang="ru-RU" sz="1800" dirty="0" err="1">
                <a:effectLst/>
                <a:latin typeface="Arial" panose="020B0604020202020204" pitchFamily="34" charset="0"/>
                <a:ea typeface="Times New Roman" panose="02020603050405020304" pitchFamily="18" charset="0"/>
                <a:cs typeface="Arial" panose="020B0604020202020204" pitchFamily="34" charset="0"/>
              </a:rPr>
              <a:t>датасета</a:t>
            </a:r>
            <a:r>
              <a:rPr lang="ru-RU" sz="1800" dirty="0">
                <a:effectLst/>
                <a:latin typeface="Arial" panose="020B0604020202020204" pitchFamily="34" charset="0"/>
                <a:ea typeface="Times New Roman" panose="02020603050405020304" pitchFamily="18" charset="0"/>
                <a:cs typeface="Arial" panose="020B0604020202020204" pitchFamily="34" charset="0"/>
              </a:rPr>
              <a:t> для обучения, выполнено обучение нейронной сети для детектирования заданных классов объектов, проведена оценка эффективности обучения нейронной сети;</a:t>
            </a:r>
          </a:p>
          <a:p>
            <a:pPr marL="342900" lvl="0" indent="-342900" algn="just">
              <a:lnSpc>
                <a:spcPct val="120000"/>
              </a:lnSpc>
              <a:spcBef>
                <a:spcPts val="0"/>
              </a:spcBef>
              <a:buFont typeface="Symbol" panose="05050102010706020507" pitchFamily="18" charset="2"/>
              <a:buChar char=""/>
            </a:pPr>
            <a:r>
              <a:rPr lang="ru-RU" sz="1800" dirty="0">
                <a:effectLst/>
                <a:latin typeface="Arial" panose="020B0604020202020204" pitchFamily="34" charset="0"/>
                <a:ea typeface="Times New Roman" panose="02020603050405020304" pitchFamily="18" charset="0"/>
                <a:cs typeface="Arial" panose="020B0604020202020204" pitchFamily="34" charset="0"/>
              </a:rPr>
              <a:t>разработаны модель и алгоритм нечеткой оценки правдоподобия расположения объектов камней в пределах объектов почек;</a:t>
            </a:r>
          </a:p>
          <a:p>
            <a:pPr marL="342900" lvl="0" indent="-342900" algn="just">
              <a:lnSpc>
                <a:spcPct val="120000"/>
              </a:lnSpc>
              <a:spcBef>
                <a:spcPts val="0"/>
              </a:spcBef>
              <a:buFont typeface="Symbol" panose="05050102010706020507" pitchFamily="18" charset="2"/>
              <a:buChar char=""/>
            </a:pPr>
            <a:r>
              <a:rPr lang="ru-RU" sz="1800" dirty="0">
                <a:effectLst/>
                <a:latin typeface="Arial" panose="020B0604020202020204" pitchFamily="34" charset="0"/>
                <a:ea typeface="Times New Roman" panose="02020603050405020304" pitchFamily="18" charset="0"/>
                <a:cs typeface="Arial" panose="020B0604020202020204" pitchFamily="34" charset="0"/>
              </a:rPr>
              <a:t>разработаны модели оценки качества классификации объектов по результатам детектирования и анализа: </a:t>
            </a:r>
          </a:p>
          <a:p>
            <a:pPr lvl="1" algn="just">
              <a:lnSpc>
                <a:spcPct val="120000"/>
              </a:lnSpc>
              <a:spcBef>
                <a:spcPts val="0"/>
              </a:spcBef>
              <a:buFont typeface="Wingdings" panose="05000000000000000000" pitchFamily="2" charset="2"/>
              <a:buChar char="§"/>
            </a:pPr>
            <a:r>
              <a:rPr lang="ru-RU" sz="1600" dirty="0">
                <a:effectLst/>
                <a:latin typeface="Arial" panose="020B0604020202020204" pitchFamily="34" charset="0"/>
                <a:ea typeface="Times New Roman" panose="02020603050405020304" pitchFamily="18" charset="0"/>
                <a:cs typeface="Arial" panose="020B0604020202020204" pitchFamily="34" charset="0"/>
              </a:rPr>
              <a:t>модель оценки точности детектирования, </a:t>
            </a:r>
          </a:p>
          <a:p>
            <a:pPr lvl="1" algn="just">
              <a:lnSpc>
                <a:spcPct val="120000"/>
              </a:lnSpc>
              <a:spcBef>
                <a:spcPts val="0"/>
              </a:spcBef>
              <a:buFont typeface="Wingdings" panose="05000000000000000000" pitchFamily="2" charset="2"/>
              <a:buChar char="§"/>
            </a:pPr>
            <a:r>
              <a:rPr lang="ru-RU" sz="1600" dirty="0">
                <a:latin typeface="Arial" panose="020B0604020202020204" pitchFamily="34" charset="0"/>
                <a:cs typeface="Arial" panose="020B0604020202020204" pitchFamily="34" charset="0"/>
              </a:rPr>
              <a:t>модель оценки достоверности объекта, </a:t>
            </a:r>
          </a:p>
          <a:p>
            <a:pPr lvl="1" algn="just">
              <a:lnSpc>
                <a:spcPct val="120000"/>
              </a:lnSpc>
              <a:spcBef>
                <a:spcPts val="0"/>
              </a:spcBef>
              <a:buFont typeface="Wingdings" panose="05000000000000000000" pitchFamily="2" charset="2"/>
              <a:buChar char="§"/>
            </a:pPr>
            <a:r>
              <a:rPr lang="ru-RU" sz="1600" dirty="0">
                <a:latin typeface="Arial" panose="020B0604020202020204" pitchFamily="34" charset="0"/>
                <a:cs typeface="Arial" panose="020B0604020202020204" pitchFamily="34" charset="0"/>
              </a:rPr>
              <a:t>модель </a:t>
            </a:r>
            <a:r>
              <a:rPr lang="ru-RU" sz="1600" dirty="0">
                <a:effectLst/>
                <a:latin typeface="Arial" panose="020B0604020202020204" pitchFamily="34" charset="0"/>
                <a:ea typeface="Times New Roman" panose="02020603050405020304" pitchFamily="18" charset="0"/>
                <a:cs typeface="Arial" panose="020B0604020202020204" pitchFamily="34" charset="0"/>
              </a:rPr>
              <a:t>оценки правдоподобия объекта; </a:t>
            </a:r>
          </a:p>
          <a:p>
            <a:pPr>
              <a:lnSpc>
                <a:spcPct val="120000"/>
              </a:lnSpc>
              <a:spcBef>
                <a:spcPts val="0"/>
              </a:spcBef>
            </a:pPr>
            <a:r>
              <a:rPr lang="ru-RU" sz="1800" dirty="0">
                <a:latin typeface="Arial" panose="020B0604020202020204" pitchFamily="34" charset="0"/>
                <a:ea typeface="Times New Roman" panose="02020603050405020304" pitchFamily="18" charset="0"/>
                <a:cs typeface="Arial" panose="020B0604020202020204" pitchFamily="34" charset="0"/>
              </a:rPr>
              <a:t>в</a:t>
            </a:r>
            <a:r>
              <a:rPr lang="ru-RU" sz="1800" dirty="0">
                <a:effectLst/>
                <a:latin typeface="Arial" panose="020B0604020202020204" pitchFamily="34" charset="0"/>
                <a:ea typeface="Times New Roman" panose="02020603050405020304" pitchFamily="18" charset="0"/>
                <a:cs typeface="Arial" panose="020B0604020202020204" pitchFamily="34" charset="0"/>
              </a:rPr>
              <a:t>ыполнена разработка программных модулей и тестирование системы.</a:t>
            </a:r>
            <a:endParaRPr lang="ru-RU" dirty="0">
              <a:latin typeface="Arial" panose="020B0604020202020204" pitchFamily="34" charset="0"/>
              <a:cs typeface="Arial" panose="020B0604020202020204" pitchFamily="34" charset="0"/>
            </a:endParaRPr>
          </a:p>
        </p:txBody>
      </p:sp>
      <p:sp>
        <p:nvSpPr>
          <p:cNvPr id="5" name="Номер слайда 4">
            <a:extLst>
              <a:ext uri="{FF2B5EF4-FFF2-40B4-BE49-F238E27FC236}">
                <a16:creationId xmlns:a16="http://schemas.microsoft.com/office/drawing/2014/main" id="{476E4CB9-C68C-4085-BDF3-A5622E28A637}"/>
              </a:ext>
            </a:extLst>
          </p:cNvPr>
          <p:cNvSpPr>
            <a:spLocks noGrp="1"/>
          </p:cNvSpPr>
          <p:nvPr>
            <p:ph type="sldNum" sz="quarter" idx="12"/>
          </p:nvPr>
        </p:nvSpPr>
        <p:spPr/>
        <p:txBody>
          <a:bodyPr/>
          <a:lstStyle/>
          <a:p>
            <a:fld id="{48F51DB1-B754-4039-BC91-946AEF69FEDB}" type="slidenum">
              <a:rPr lang="ru-RU" smtClean="0"/>
              <a:t>21</a:t>
            </a:fld>
            <a:endParaRPr lang="ru-RU"/>
          </a:p>
        </p:txBody>
      </p:sp>
      <p:grpSp>
        <p:nvGrpSpPr>
          <p:cNvPr id="6" name="Группа 5">
            <a:extLst>
              <a:ext uri="{FF2B5EF4-FFF2-40B4-BE49-F238E27FC236}">
                <a16:creationId xmlns:a16="http://schemas.microsoft.com/office/drawing/2014/main" id="{938A661E-DB4B-4128-A7F3-64AF04358A28}"/>
              </a:ext>
            </a:extLst>
          </p:cNvPr>
          <p:cNvGrpSpPr/>
          <p:nvPr/>
        </p:nvGrpSpPr>
        <p:grpSpPr>
          <a:xfrm>
            <a:off x="0" y="0"/>
            <a:ext cx="942109" cy="6858000"/>
            <a:chOff x="0" y="0"/>
            <a:chExt cx="942109" cy="6858000"/>
          </a:xfrm>
        </p:grpSpPr>
        <p:pic>
          <p:nvPicPr>
            <p:cNvPr id="7" name="Рисунок 6">
              <a:extLst>
                <a:ext uri="{FF2B5EF4-FFF2-40B4-BE49-F238E27FC236}">
                  <a16:creationId xmlns:a16="http://schemas.microsoft.com/office/drawing/2014/main" id="{F4951AB4-14CA-4FE8-99BA-47DBE0B9D6D6}"/>
                </a:ext>
              </a:extLst>
            </p:cNvPr>
            <p:cNvPicPr>
              <a:picLocks noChangeAspect="1"/>
            </p:cNvPicPr>
            <p:nvPr/>
          </p:nvPicPr>
          <p:blipFill rotWithShape="1">
            <a:blip r:embed="rId2">
              <a:extLst>
                <a:ext uri="{28A0092B-C50C-407E-A947-70E740481C1C}">
                  <a14:useLocalDpi xmlns:a14="http://schemas.microsoft.com/office/drawing/2010/main" val="0"/>
                </a:ext>
              </a:extLst>
            </a:blip>
            <a:srcRect l="24891" r="64105"/>
            <a:stretch/>
          </p:blipFill>
          <p:spPr>
            <a:xfrm>
              <a:off x="0" y="0"/>
              <a:ext cx="933720" cy="6858000"/>
            </a:xfrm>
            <a:prstGeom prst="rect">
              <a:avLst/>
            </a:prstGeom>
          </p:spPr>
        </p:pic>
        <p:cxnSp>
          <p:nvCxnSpPr>
            <p:cNvPr id="8" name="Прямая соединительная линия 7">
              <a:extLst>
                <a:ext uri="{FF2B5EF4-FFF2-40B4-BE49-F238E27FC236}">
                  <a16:creationId xmlns:a16="http://schemas.microsoft.com/office/drawing/2014/main" id="{F0B445E2-AB9D-41C2-B86B-401A0F6502FF}"/>
                </a:ext>
              </a:extLst>
            </p:cNvPr>
            <p:cNvCxnSpPr/>
            <p:nvPr/>
          </p:nvCxnSpPr>
          <p:spPr>
            <a:xfrm>
              <a:off x="942109" y="0"/>
              <a:ext cx="0" cy="6858000"/>
            </a:xfrm>
            <a:prstGeom prst="line">
              <a:avLst/>
            </a:prstGeom>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24826765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3571398-06D9-4005-8FAE-9E5E20478318}"/>
              </a:ext>
            </a:extLst>
          </p:cNvPr>
          <p:cNvSpPr>
            <a:spLocks noGrp="1"/>
          </p:cNvSpPr>
          <p:nvPr>
            <p:ph type="title"/>
          </p:nvPr>
        </p:nvSpPr>
        <p:spPr>
          <a:xfrm>
            <a:off x="838200" y="365125"/>
            <a:ext cx="10515600" cy="701675"/>
          </a:xfrm>
        </p:spPr>
        <p:txBody>
          <a:bodyPr/>
          <a:lstStyle/>
          <a:p>
            <a:pPr algn="ctr"/>
            <a:r>
              <a:rPr lang="ru-RU" dirty="0"/>
              <a:t>Научная новизна</a:t>
            </a:r>
          </a:p>
        </p:txBody>
      </p:sp>
      <p:sp>
        <p:nvSpPr>
          <p:cNvPr id="3" name="Объект 2">
            <a:extLst>
              <a:ext uri="{FF2B5EF4-FFF2-40B4-BE49-F238E27FC236}">
                <a16:creationId xmlns:a16="http://schemas.microsoft.com/office/drawing/2014/main" id="{DA07D00E-5900-48DC-847D-AB9C3B9508A8}"/>
              </a:ext>
            </a:extLst>
          </p:cNvPr>
          <p:cNvSpPr>
            <a:spLocks noGrp="1"/>
          </p:cNvSpPr>
          <p:nvPr>
            <p:ph idx="1"/>
          </p:nvPr>
        </p:nvSpPr>
        <p:spPr>
          <a:xfrm>
            <a:off x="838199" y="1488141"/>
            <a:ext cx="10932459" cy="4688822"/>
          </a:xfrm>
        </p:spPr>
        <p:txBody>
          <a:bodyPr>
            <a:normAutofit/>
          </a:bodyPr>
          <a:lstStyle/>
          <a:p>
            <a:pPr marL="514350" indent="0" algn="just">
              <a:lnSpc>
                <a:spcPct val="120000"/>
              </a:lnSpc>
              <a:spcBef>
                <a:spcPts val="1200"/>
              </a:spcBef>
            </a:pPr>
            <a:r>
              <a:rPr lang="ru-RU" sz="2000" dirty="0">
                <a:latin typeface="Arial" panose="020B0604020202020204" pitchFamily="34" charset="0"/>
                <a:ea typeface="Times New Roman" panose="02020603050405020304" pitchFamily="18" charset="0"/>
                <a:cs typeface="Arial" panose="020B0604020202020204" pitchFamily="34" charset="0"/>
              </a:rPr>
              <a:t>Р</a:t>
            </a:r>
            <a:r>
              <a:rPr lang="ru-RU" sz="2000" dirty="0">
                <a:effectLst/>
                <a:latin typeface="Arial" panose="020B0604020202020204" pitchFamily="34" charset="0"/>
                <a:ea typeface="Times New Roman" panose="02020603050405020304" pitchFamily="18" charset="0"/>
                <a:cs typeface="Arial" panose="020B0604020202020204" pitchFamily="34" charset="0"/>
              </a:rPr>
              <a:t>азработана методика получения, разметки, подготовки и оценки </a:t>
            </a:r>
            <a:r>
              <a:rPr lang="ru-RU" sz="2000" dirty="0" err="1">
                <a:effectLst/>
                <a:latin typeface="Arial" panose="020B0604020202020204" pitchFamily="34" charset="0"/>
                <a:ea typeface="Times New Roman" panose="02020603050405020304" pitchFamily="18" charset="0"/>
                <a:cs typeface="Arial" panose="020B0604020202020204" pitchFamily="34" charset="0"/>
              </a:rPr>
              <a:t>датасета</a:t>
            </a:r>
            <a:r>
              <a:rPr lang="ru-RU" sz="2000" dirty="0">
                <a:effectLst/>
                <a:latin typeface="Arial" panose="020B0604020202020204" pitchFamily="34" charset="0"/>
                <a:ea typeface="Times New Roman" panose="02020603050405020304" pitchFamily="18" charset="0"/>
                <a:cs typeface="Arial" panose="020B0604020202020204" pitchFamily="34" charset="0"/>
              </a:rPr>
              <a:t> для обучения нейронной сети</a:t>
            </a:r>
            <a:r>
              <a:rPr lang="ru-RU" sz="2000" dirty="0">
                <a:latin typeface="Arial" panose="020B0604020202020204" pitchFamily="34" charset="0"/>
                <a:ea typeface="Times New Roman" panose="02020603050405020304" pitchFamily="18" charset="0"/>
                <a:cs typeface="Arial" panose="020B0604020202020204" pitchFamily="34" charset="0"/>
              </a:rPr>
              <a:t> </a:t>
            </a:r>
            <a:r>
              <a:rPr lang="ru-RU" sz="2100" dirty="0">
                <a:latin typeface="Arial" panose="020B0604020202020204" pitchFamily="34" charset="0"/>
                <a:cs typeface="Arial" panose="020B0604020202020204" pitchFamily="34" charset="0"/>
              </a:rPr>
              <a:t>для детектирования объектов заданных классов на медицинских изображениях без модификации архитектуры нейросети.</a:t>
            </a:r>
          </a:p>
          <a:p>
            <a:pPr marL="514350" indent="0" algn="just">
              <a:lnSpc>
                <a:spcPct val="120000"/>
              </a:lnSpc>
              <a:spcBef>
                <a:spcPts val="1200"/>
              </a:spcBef>
            </a:pPr>
            <a:r>
              <a:rPr lang="ru-RU" sz="2100" dirty="0">
                <a:latin typeface="Arial" panose="020B0604020202020204" pitchFamily="34" charset="0"/>
                <a:cs typeface="Arial" panose="020B0604020202020204" pitchFamily="34" charset="0"/>
              </a:rPr>
              <a:t>Разработаны модель и алгоритм нечеткой оценки классификации объектов по результатам детектирования полученной моделью НС.</a:t>
            </a:r>
          </a:p>
          <a:p>
            <a:pPr marL="514350" indent="0" algn="just">
              <a:lnSpc>
                <a:spcPct val="120000"/>
              </a:lnSpc>
              <a:spcBef>
                <a:spcPts val="1200"/>
              </a:spcBef>
            </a:pPr>
            <a:r>
              <a:rPr lang="ru-RU" sz="2100" dirty="0">
                <a:latin typeface="Arial" panose="020B0604020202020204" pitchFamily="34" charset="0"/>
                <a:cs typeface="Arial" panose="020B0604020202020204" pitchFamily="34" charset="0"/>
              </a:rPr>
              <a:t>Разработана модель оценки точности детектирования.</a:t>
            </a:r>
          </a:p>
          <a:p>
            <a:pPr marL="514350" indent="0" algn="just">
              <a:lnSpc>
                <a:spcPct val="120000"/>
              </a:lnSpc>
              <a:spcBef>
                <a:spcPts val="1200"/>
              </a:spcBef>
            </a:pPr>
            <a:r>
              <a:rPr lang="ru-RU" sz="2100" dirty="0">
                <a:latin typeface="Arial" panose="020B0604020202020204" pitchFamily="34" charset="0"/>
                <a:cs typeface="Arial" panose="020B0604020202020204" pitchFamily="34" charset="0"/>
              </a:rPr>
              <a:t>Разработана модель оценки достоверности объекта. </a:t>
            </a:r>
          </a:p>
          <a:p>
            <a:pPr marL="514350" indent="0" algn="just">
              <a:lnSpc>
                <a:spcPct val="120000"/>
              </a:lnSpc>
              <a:spcBef>
                <a:spcPts val="1200"/>
              </a:spcBef>
            </a:pPr>
            <a:r>
              <a:rPr lang="ru-RU" sz="2100" dirty="0">
                <a:latin typeface="Arial" panose="020B0604020202020204" pitchFamily="34" charset="0"/>
                <a:cs typeface="Arial" panose="020B0604020202020204" pitchFamily="34" charset="0"/>
              </a:rPr>
              <a:t>Разработана модель оценки правдоподобия объекта.</a:t>
            </a:r>
          </a:p>
          <a:p>
            <a:pPr marL="514350" indent="0" algn="just">
              <a:lnSpc>
                <a:spcPct val="120000"/>
              </a:lnSpc>
              <a:spcBef>
                <a:spcPts val="1200"/>
              </a:spcBef>
            </a:pPr>
            <a:r>
              <a:rPr lang="ru-RU" sz="2100" dirty="0">
                <a:latin typeface="Arial" panose="020B0604020202020204" pitchFamily="34" charset="0"/>
                <a:cs typeface="Arial" panose="020B0604020202020204" pitchFamily="34" charset="0"/>
              </a:rPr>
              <a:t>Разработка концептуальной модели и архитектуры системы поддержки принятия медицинских решений в области хирургии и урологии.</a:t>
            </a:r>
          </a:p>
          <a:p>
            <a:pPr indent="0">
              <a:lnSpc>
                <a:spcPct val="120000"/>
              </a:lnSpc>
              <a:spcBef>
                <a:spcPts val="1200"/>
              </a:spcBef>
            </a:pPr>
            <a:endParaRPr lang="ru-RU" dirty="0">
              <a:latin typeface="Arial" panose="020B0604020202020204" pitchFamily="34" charset="0"/>
              <a:cs typeface="Arial" panose="020B0604020202020204" pitchFamily="34" charset="0"/>
            </a:endParaRPr>
          </a:p>
        </p:txBody>
      </p:sp>
      <p:sp>
        <p:nvSpPr>
          <p:cNvPr id="5" name="Номер слайда 4">
            <a:extLst>
              <a:ext uri="{FF2B5EF4-FFF2-40B4-BE49-F238E27FC236}">
                <a16:creationId xmlns:a16="http://schemas.microsoft.com/office/drawing/2014/main" id="{8A555D3A-9B66-4269-AA64-2D9A973D68B3}"/>
              </a:ext>
            </a:extLst>
          </p:cNvPr>
          <p:cNvSpPr>
            <a:spLocks noGrp="1"/>
          </p:cNvSpPr>
          <p:nvPr>
            <p:ph type="sldNum" sz="quarter" idx="12"/>
          </p:nvPr>
        </p:nvSpPr>
        <p:spPr/>
        <p:txBody>
          <a:bodyPr/>
          <a:lstStyle/>
          <a:p>
            <a:fld id="{48F51DB1-B754-4039-BC91-946AEF69FEDB}" type="slidenum">
              <a:rPr lang="ru-RU" smtClean="0"/>
              <a:t>22</a:t>
            </a:fld>
            <a:endParaRPr lang="ru-RU"/>
          </a:p>
        </p:txBody>
      </p:sp>
      <p:grpSp>
        <p:nvGrpSpPr>
          <p:cNvPr id="6" name="Группа 5">
            <a:extLst>
              <a:ext uri="{FF2B5EF4-FFF2-40B4-BE49-F238E27FC236}">
                <a16:creationId xmlns:a16="http://schemas.microsoft.com/office/drawing/2014/main" id="{1E087B4A-81BF-4D48-821C-A72B28F30E17}"/>
              </a:ext>
            </a:extLst>
          </p:cNvPr>
          <p:cNvGrpSpPr/>
          <p:nvPr/>
        </p:nvGrpSpPr>
        <p:grpSpPr>
          <a:xfrm>
            <a:off x="0" y="0"/>
            <a:ext cx="942109" cy="6858000"/>
            <a:chOff x="0" y="0"/>
            <a:chExt cx="942109" cy="6858000"/>
          </a:xfrm>
        </p:grpSpPr>
        <p:pic>
          <p:nvPicPr>
            <p:cNvPr id="7" name="Рисунок 6">
              <a:extLst>
                <a:ext uri="{FF2B5EF4-FFF2-40B4-BE49-F238E27FC236}">
                  <a16:creationId xmlns:a16="http://schemas.microsoft.com/office/drawing/2014/main" id="{8C99F194-091E-4C44-91C5-00DECBBD9D5D}"/>
                </a:ext>
              </a:extLst>
            </p:cNvPr>
            <p:cNvPicPr>
              <a:picLocks noChangeAspect="1"/>
            </p:cNvPicPr>
            <p:nvPr/>
          </p:nvPicPr>
          <p:blipFill rotWithShape="1">
            <a:blip r:embed="rId2">
              <a:extLst>
                <a:ext uri="{28A0092B-C50C-407E-A947-70E740481C1C}">
                  <a14:useLocalDpi xmlns:a14="http://schemas.microsoft.com/office/drawing/2010/main" val="0"/>
                </a:ext>
              </a:extLst>
            </a:blip>
            <a:srcRect l="24891" r="64105"/>
            <a:stretch/>
          </p:blipFill>
          <p:spPr>
            <a:xfrm>
              <a:off x="0" y="0"/>
              <a:ext cx="933720" cy="6858000"/>
            </a:xfrm>
            <a:prstGeom prst="rect">
              <a:avLst/>
            </a:prstGeom>
          </p:spPr>
        </p:pic>
        <p:cxnSp>
          <p:nvCxnSpPr>
            <p:cNvPr id="8" name="Прямая соединительная линия 7">
              <a:extLst>
                <a:ext uri="{FF2B5EF4-FFF2-40B4-BE49-F238E27FC236}">
                  <a16:creationId xmlns:a16="http://schemas.microsoft.com/office/drawing/2014/main" id="{5C36F64D-8255-4DC3-8F8F-8D55A6071296}"/>
                </a:ext>
              </a:extLst>
            </p:cNvPr>
            <p:cNvCxnSpPr/>
            <p:nvPr/>
          </p:nvCxnSpPr>
          <p:spPr>
            <a:xfrm>
              <a:off x="942109" y="0"/>
              <a:ext cx="0" cy="6858000"/>
            </a:xfrm>
            <a:prstGeom prst="line">
              <a:avLst/>
            </a:prstGeom>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26711979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EBBFF06-D5AF-48A3-B8B6-0A8C3ADFDAD3}"/>
              </a:ext>
            </a:extLst>
          </p:cNvPr>
          <p:cNvSpPr txBox="1"/>
          <p:nvPr/>
        </p:nvSpPr>
        <p:spPr>
          <a:xfrm>
            <a:off x="1021976" y="794893"/>
            <a:ext cx="10650070" cy="2246769"/>
          </a:xfrm>
          <a:prstGeom prst="rect">
            <a:avLst/>
          </a:prstGeom>
          <a:noFill/>
        </p:spPr>
        <p:txBody>
          <a:bodyPr wrap="square">
            <a:spAutoFit/>
          </a:bodyPr>
          <a:lstStyle/>
          <a:p>
            <a:pPr marL="285750" indent="-285750" algn="just">
              <a:spcBef>
                <a:spcPts val="1200"/>
              </a:spcBef>
              <a:spcAft>
                <a:spcPts val="1200"/>
              </a:spcAft>
              <a:buFont typeface="Arial" panose="020B0604020202020204" pitchFamily="34" charset="0"/>
              <a:buChar char="•"/>
            </a:pPr>
            <a:r>
              <a:rPr lang="ru-RU" sz="2000" dirty="0">
                <a:latin typeface="Arial" panose="020B0604020202020204" pitchFamily="34" charset="0"/>
                <a:ea typeface="Times New Roman" panose="02020603050405020304" pitchFamily="18" charset="0"/>
                <a:cs typeface="Arial" panose="020B0604020202020204" pitchFamily="34" charset="0"/>
              </a:rPr>
              <a:t>НИОКР по теме «Разработка и тестирование прототипа системы поддержки принятия врачебных решений в хирургии и урологии с использованием технологий компьютерного зрения.» зарегистрированы в системе ЕГИСУ НИОКТР, регистрационный номер №122011200254-0, дата регистрации 12.01.2022 г.</a:t>
            </a:r>
          </a:p>
          <a:p>
            <a:pPr marL="285750" indent="-285750" algn="just">
              <a:spcBef>
                <a:spcPts val="1200"/>
              </a:spcBef>
              <a:spcAft>
                <a:spcPts val="1200"/>
              </a:spcAft>
              <a:buFont typeface="Arial" panose="020B0604020202020204" pitchFamily="34" charset="0"/>
              <a:buChar char="•"/>
            </a:pPr>
            <a:r>
              <a:rPr lang="ru-RU" sz="2000" dirty="0">
                <a:effectLst/>
                <a:latin typeface="Arial" panose="020B0604020202020204" pitchFamily="34" charset="0"/>
                <a:ea typeface="Times New Roman" panose="02020603050405020304" pitchFamily="18" charset="0"/>
                <a:cs typeface="Arial" panose="020B0604020202020204" pitchFamily="34" charset="0"/>
              </a:rPr>
              <a:t>Отчет о выполнении НИОКР </a:t>
            </a:r>
            <a:r>
              <a:rPr lang="ru-RU" sz="2000" dirty="0">
                <a:latin typeface="Arial" panose="020B0604020202020204" pitchFamily="34" charset="0"/>
                <a:ea typeface="Times New Roman" panose="02020603050405020304" pitchFamily="18" charset="0"/>
                <a:cs typeface="Arial" panose="020B0604020202020204" pitchFamily="34" charset="0"/>
              </a:rPr>
              <a:t>зарегистрирован в системе ЕГИСУ НИОКТР, </a:t>
            </a:r>
            <a:r>
              <a:rPr lang="ru-RU" sz="2000" dirty="0">
                <a:effectLst/>
                <a:latin typeface="Arial" panose="020B0604020202020204" pitchFamily="34" charset="0"/>
                <a:ea typeface="Times New Roman" panose="02020603050405020304" pitchFamily="18" charset="0"/>
                <a:cs typeface="Arial" panose="020B0604020202020204" pitchFamily="34" charset="0"/>
              </a:rPr>
              <a:t>регистрационный номер ИКРБС 223021400173-9, дата регистрации 14.02.2023 г., </a:t>
            </a:r>
            <a:endParaRPr lang="ru-RU" sz="2000" dirty="0">
              <a:latin typeface="Arial" panose="020B0604020202020204" pitchFamily="34" charset="0"/>
              <a:cs typeface="Arial" panose="020B0604020202020204" pitchFamily="34" charset="0"/>
            </a:endParaRPr>
          </a:p>
        </p:txBody>
      </p:sp>
      <p:sp>
        <p:nvSpPr>
          <p:cNvPr id="11" name="Заголовок 1">
            <a:extLst>
              <a:ext uri="{FF2B5EF4-FFF2-40B4-BE49-F238E27FC236}">
                <a16:creationId xmlns:a16="http://schemas.microsoft.com/office/drawing/2014/main" id="{23A0FDDB-7219-48FD-9B9F-CD383B278D09}"/>
              </a:ext>
            </a:extLst>
          </p:cNvPr>
          <p:cNvSpPr>
            <a:spLocks noGrp="1"/>
          </p:cNvSpPr>
          <p:nvPr>
            <p:ph type="title"/>
          </p:nvPr>
        </p:nvSpPr>
        <p:spPr>
          <a:xfrm>
            <a:off x="918880" y="3066531"/>
            <a:ext cx="10753165" cy="546380"/>
          </a:xfrm>
        </p:spPr>
        <p:txBody>
          <a:bodyPr>
            <a:normAutofit/>
          </a:bodyPr>
          <a:lstStyle/>
          <a:p>
            <a:r>
              <a:rPr lang="ru-RU" sz="2400" dirty="0" err="1">
                <a:latin typeface="Arial" panose="020B0604020202020204" pitchFamily="34" charset="0"/>
                <a:ea typeface="Times New Roman" panose="02020603050405020304" pitchFamily="18" charset="0"/>
                <a:cs typeface="Arial" panose="020B0604020202020204" pitchFamily="34" charset="0"/>
              </a:rPr>
              <a:t>РИДы</a:t>
            </a:r>
            <a:endParaRPr lang="ru-RU" sz="2400" dirty="0">
              <a:latin typeface="Arial" panose="020B0604020202020204" pitchFamily="34" charset="0"/>
              <a:cs typeface="Arial" panose="020B0604020202020204" pitchFamily="34" charset="0"/>
            </a:endParaRPr>
          </a:p>
        </p:txBody>
      </p:sp>
      <p:sp>
        <p:nvSpPr>
          <p:cNvPr id="12" name="Объект 2">
            <a:extLst>
              <a:ext uri="{FF2B5EF4-FFF2-40B4-BE49-F238E27FC236}">
                <a16:creationId xmlns:a16="http://schemas.microsoft.com/office/drawing/2014/main" id="{29680CB7-81B6-4F75-B379-3730067F30C3}"/>
              </a:ext>
            </a:extLst>
          </p:cNvPr>
          <p:cNvSpPr>
            <a:spLocks noGrp="1"/>
          </p:cNvSpPr>
          <p:nvPr>
            <p:ph idx="1"/>
          </p:nvPr>
        </p:nvSpPr>
        <p:spPr>
          <a:xfrm>
            <a:off x="918879" y="3637780"/>
            <a:ext cx="10753165" cy="2653750"/>
          </a:xfrm>
        </p:spPr>
        <p:txBody>
          <a:bodyPr>
            <a:noAutofit/>
          </a:bodyPr>
          <a:lstStyle/>
          <a:p>
            <a:pPr algn="just">
              <a:spcBef>
                <a:spcPts val="1200"/>
              </a:spcBef>
            </a:pPr>
            <a:r>
              <a:rPr lang="ru-RU" sz="2000" dirty="0">
                <a:effectLst/>
                <a:latin typeface="Arial" panose="020B0604020202020204" pitchFamily="34" charset="0"/>
                <a:ea typeface="Times New Roman" panose="02020603050405020304" pitchFamily="18" charset="0"/>
                <a:cs typeface="Arial" panose="020B0604020202020204" pitchFamily="34" charset="0"/>
              </a:rPr>
              <a:t>Свидетельство на программу для ЭВМ от 10.11.2022 г. № 2022681242 «Программа анализа результатов детектирования, расчета параметров и 3D – визуализации объектов, обнаруженных в результате детектирования на медицинских изображениях, полученных после компьютерной томографии».</a:t>
            </a:r>
          </a:p>
          <a:p>
            <a:pPr algn="just">
              <a:spcBef>
                <a:spcPts val="1200"/>
              </a:spcBef>
            </a:pPr>
            <a:r>
              <a:rPr lang="ru-RU" sz="2000" dirty="0">
                <a:effectLst/>
                <a:latin typeface="Arial" panose="020B0604020202020204" pitchFamily="34" charset="0"/>
                <a:ea typeface="Times New Roman" panose="02020603050405020304" pitchFamily="18" charset="0"/>
                <a:cs typeface="Arial" panose="020B0604020202020204" pitchFamily="34" charset="0"/>
              </a:rPr>
              <a:t>Свидетельство на программу для ЭВМ от 28.09.2022 г. №2022667880 «Программа автоматизации процесса первичной обработки результатов компьютерной томографии и создания набора изображений для детектирования». </a:t>
            </a:r>
          </a:p>
          <a:p>
            <a:pPr algn="just">
              <a:spcBef>
                <a:spcPts val="1200"/>
              </a:spcBef>
            </a:pPr>
            <a:r>
              <a:rPr lang="ru-RU" sz="2000" dirty="0">
                <a:effectLst/>
                <a:latin typeface="Arial" panose="020B0604020202020204" pitchFamily="34" charset="0"/>
                <a:ea typeface="Times New Roman" panose="02020603050405020304" pitchFamily="18" charset="0"/>
                <a:cs typeface="Arial" panose="020B0604020202020204" pitchFamily="34" charset="0"/>
              </a:rPr>
              <a:t>Свидетельство на программу для ЭВМ от 23.06.2021 г. №2021660226 «Программа анализа и оценки результатов капилляроскопии с помощью нейронных сетей».</a:t>
            </a:r>
          </a:p>
          <a:p>
            <a:pPr algn="just">
              <a:spcBef>
                <a:spcPts val="1200"/>
              </a:spcBef>
            </a:pPr>
            <a:endParaRPr lang="ru-RU" sz="2000" dirty="0">
              <a:effectLst/>
              <a:latin typeface="Arial" panose="020B0604020202020204" pitchFamily="34" charset="0"/>
              <a:ea typeface="Times New Roman" panose="02020603050405020304" pitchFamily="18" charset="0"/>
              <a:cs typeface="Arial" panose="020B0604020202020204" pitchFamily="34" charset="0"/>
            </a:endParaRPr>
          </a:p>
          <a:p>
            <a:pPr algn="just">
              <a:spcBef>
                <a:spcPts val="1200"/>
              </a:spcBef>
            </a:pPr>
            <a:endParaRPr lang="ru-RU" sz="2000" dirty="0">
              <a:latin typeface="Arial" panose="020B0604020202020204" pitchFamily="34" charset="0"/>
              <a:cs typeface="Arial" panose="020B0604020202020204" pitchFamily="34" charset="0"/>
            </a:endParaRPr>
          </a:p>
        </p:txBody>
      </p:sp>
      <p:sp>
        <p:nvSpPr>
          <p:cNvPr id="13" name="Заголовок 1">
            <a:extLst>
              <a:ext uri="{FF2B5EF4-FFF2-40B4-BE49-F238E27FC236}">
                <a16:creationId xmlns:a16="http://schemas.microsoft.com/office/drawing/2014/main" id="{9BFA8FE9-3CC8-4826-BA32-ACD304A394E9}"/>
              </a:ext>
            </a:extLst>
          </p:cNvPr>
          <p:cNvSpPr txBox="1">
            <a:spLocks/>
          </p:cNvSpPr>
          <p:nvPr/>
        </p:nvSpPr>
        <p:spPr>
          <a:xfrm>
            <a:off x="918881" y="248513"/>
            <a:ext cx="10753165" cy="5463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ru-RU" sz="2400" dirty="0">
                <a:latin typeface="Arial" panose="020B0604020202020204" pitchFamily="34" charset="0"/>
                <a:ea typeface="Times New Roman" panose="02020603050405020304" pitchFamily="18" charset="0"/>
                <a:cs typeface="Arial" panose="020B0604020202020204" pitchFamily="34" charset="0"/>
              </a:rPr>
              <a:t>НИОКР - </a:t>
            </a:r>
            <a:r>
              <a:rPr lang="ru-RU" sz="2400" dirty="0">
                <a:effectLst/>
                <a:latin typeface="Arial" panose="020B0604020202020204" pitchFamily="34" charset="0"/>
                <a:ea typeface="Times New Roman" panose="02020603050405020304" pitchFamily="18" charset="0"/>
                <a:cs typeface="Arial" panose="020B0604020202020204" pitchFamily="34" charset="0"/>
              </a:rPr>
              <a:t>руководитель проекта</a:t>
            </a:r>
            <a:endParaRPr lang="ru-RU" sz="2400" dirty="0">
              <a:latin typeface="Arial" panose="020B0604020202020204" pitchFamily="34" charset="0"/>
              <a:cs typeface="Arial" panose="020B0604020202020204" pitchFamily="34" charset="0"/>
            </a:endParaRPr>
          </a:p>
        </p:txBody>
      </p:sp>
      <p:sp>
        <p:nvSpPr>
          <p:cNvPr id="2" name="Номер слайда 1">
            <a:extLst>
              <a:ext uri="{FF2B5EF4-FFF2-40B4-BE49-F238E27FC236}">
                <a16:creationId xmlns:a16="http://schemas.microsoft.com/office/drawing/2014/main" id="{1414426D-2C6F-42D5-9F4A-617398AF736D}"/>
              </a:ext>
            </a:extLst>
          </p:cNvPr>
          <p:cNvSpPr>
            <a:spLocks noGrp="1"/>
          </p:cNvSpPr>
          <p:nvPr>
            <p:ph type="sldNum" sz="quarter" idx="12"/>
          </p:nvPr>
        </p:nvSpPr>
        <p:spPr/>
        <p:txBody>
          <a:bodyPr/>
          <a:lstStyle/>
          <a:p>
            <a:fld id="{48F51DB1-B754-4039-BC91-946AEF69FEDB}" type="slidenum">
              <a:rPr lang="ru-RU" smtClean="0"/>
              <a:t>23</a:t>
            </a:fld>
            <a:endParaRPr lang="ru-RU"/>
          </a:p>
        </p:txBody>
      </p:sp>
      <p:grpSp>
        <p:nvGrpSpPr>
          <p:cNvPr id="7" name="Группа 6">
            <a:extLst>
              <a:ext uri="{FF2B5EF4-FFF2-40B4-BE49-F238E27FC236}">
                <a16:creationId xmlns:a16="http://schemas.microsoft.com/office/drawing/2014/main" id="{88E6B382-82C4-4981-913D-627EAB99581A}"/>
              </a:ext>
            </a:extLst>
          </p:cNvPr>
          <p:cNvGrpSpPr/>
          <p:nvPr/>
        </p:nvGrpSpPr>
        <p:grpSpPr>
          <a:xfrm>
            <a:off x="0" y="0"/>
            <a:ext cx="942109" cy="6858000"/>
            <a:chOff x="0" y="0"/>
            <a:chExt cx="942109" cy="6858000"/>
          </a:xfrm>
        </p:grpSpPr>
        <p:pic>
          <p:nvPicPr>
            <p:cNvPr id="8" name="Рисунок 7">
              <a:extLst>
                <a:ext uri="{FF2B5EF4-FFF2-40B4-BE49-F238E27FC236}">
                  <a16:creationId xmlns:a16="http://schemas.microsoft.com/office/drawing/2014/main" id="{5F48541E-8E13-465B-AA08-4C45318C0311}"/>
                </a:ext>
              </a:extLst>
            </p:cNvPr>
            <p:cNvPicPr>
              <a:picLocks noChangeAspect="1"/>
            </p:cNvPicPr>
            <p:nvPr/>
          </p:nvPicPr>
          <p:blipFill rotWithShape="1">
            <a:blip r:embed="rId2">
              <a:extLst>
                <a:ext uri="{28A0092B-C50C-407E-A947-70E740481C1C}">
                  <a14:useLocalDpi xmlns:a14="http://schemas.microsoft.com/office/drawing/2010/main" val="0"/>
                </a:ext>
              </a:extLst>
            </a:blip>
            <a:srcRect l="24891" r="64105"/>
            <a:stretch/>
          </p:blipFill>
          <p:spPr>
            <a:xfrm>
              <a:off x="0" y="0"/>
              <a:ext cx="933720" cy="6858000"/>
            </a:xfrm>
            <a:prstGeom prst="rect">
              <a:avLst/>
            </a:prstGeom>
          </p:spPr>
        </p:pic>
        <p:cxnSp>
          <p:nvCxnSpPr>
            <p:cNvPr id="9" name="Прямая соединительная линия 8">
              <a:extLst>
                <a:ext uri="{FF2B5EF4-FFF2-40B4-BE49-F238E27FC236}">
                  <a16:creationId xmlns:a16="http://schemas.microsoft.com/office/drawing/2014/main" id="{E47C39E9-BAA7-48B3-AE8A-05A904EF3A33}"/>
                </a:ext>
              </a:extLst>
            </p:cNvPr>
            <p:cNvCxnSpPr/>
            <p:nvPr/>
          </p:nvCxnSpPr>
          <p:spPr>
            <a:xfrm>
              <a:off x="942109" y="0"/>
              <a:ext cx="0" cy="6858000"/>
            </a:xfrm>
            <a:prstGeom prst="line">
              <a:avLst/>
            </a:prstGeom>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21928312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D126A82-F657-4198-9F91-694672CB994A}"/>
              </a:ext>
            </a:extLst>
          </p:cNvPr>
          <p:cNvSpPr>
            <a:spLocks noGrp="1"/>
          </p:cNvSpPr>
          <p:nvPr>
            <p:ph type="title"/>
          </p:nvPr>
        </p:nvSpPr>
        <p:spPr>
          <a:xfrm>
            <a:off x="838200" y="266513"/>
            <a:ext cx="10515600" cy="468593"/>
          </a:xfrm>
        </p:spPr>
        <p:txBody>
          <a:bodyPr>
            <a:normAutofit fontScale="90000"/>
          </a:bodyPr>
          <a:lstStyle/>
          <a:p>
            <a:r>
              <a:rPr lang="ru-RU" dirty="0"/>
              <a:t>Публикации по теме исследований</a:t>
            </a:r>
          </a:p>
        </p:txBody>
      </p:sp>
      <p:sp>
        <p:nvSpPr>
          <p:cNvPr id="3" name="Объект 2">
            <a:extLst>
              <a:ext uri="{FF2B5EF4-FFF2-40B4-BE49-F238E27FC236}">
                <a16:creationId xmlns:a16="http://schemas.microsoft.com/office/drawing/2014/main" id="{264A5E84-5610-4981-990B-114E2DF3CDA5}"/>
              </a:ext>
            </a:extLst>
          </p:cNvPr>
          <p:cNvSpPr>
            <a:spLocks noGrp="1"/>
          </p:cNvSpPr>
          <p:nvPr>
            <p:ph idx="1"/>
          </p:nvPr>
        </p:nvSpPr>
        <p:spPr>
          <a:xfrm>
            <a:off x="1018308" y="1001619"/>
            <a:ext cx="10914085" cy="5542616"/>
          </a:xfrm>
        </p:spPr>
        <p:txBody>
          <a:bodyPr>
            <a:normAutofit/>
          </a:bodyPr>
          <a:lstStyle/>
          <a:p>
            <a:pPr marL="342900" indent="-342900">
              <a:lnSpc>
                <a:spcPct val="120000"/>
              </a:lnSpc>
              <a:buFont typeface="+mj-lt"/>
              <a:buAutoNum type="arabicPeriod"/>
            </a:pPr>
            <a:r>
              <a:rPr lang="ru-RU" sz="1600" dirty="0"/>
              <a:t>Руденко М.А. Система детектирования и анализа объектов на КТ-снимках в урологии / Руденко М.А., Руденко А.В., Крапивина М.А., Лисовский В.С. // III Международная конференция по нейронным сетям и </a:t>
            </a:r>
            <a:r>
              <a:rPr lang="ru-RU" sz="1600" dirty="0" err="1"/>
              <a:t>нейротехнологиям</a:t>
            </a:r>
            <a:r>
              <a:rPr lang="ru-RU" sz="1600" dirty="0"/>
              <a:t> (NeuroNT'2022): сб. докладов. СПб.: </a:t>
            </a:r>
            <a:r>
              <a:rPr lang="ru-RU" sz="1600" dirty="0" err="1"/>
              <a:t>СПбГЭТУ</a:t>
            </a:r>
            <a:r>
              <a:rPr lang="ru-RU" sz="1600" dirty="0"/>
              <a:t> «ЛЭТИ», 16 июня 2022. С. 47-50. - ISBN 978-5-7629-3043-7.</a:t>
            </a:r>
          </a:p>
          <a:p>
            <a:pPr marL="342900" indent="-342900">
              <a:lnSpc>
                <a:spcPct val="120000"/>
              </a:lnSpc>
              <a:buFont typeface="+mj-lt"/>
              <a:buAutoNum type="arabicPeriod"/>
            </a:pPr>
            <a:r>
              <a:rPr lang="en-US" sz="1600" dirty="0"/>
              <a:t>Rudenko, M. Expert System for Modeling Threats and Protecting Premises from Information Leaks / M. Rudenko, E. Zhivago, A. Rudenko // CEUR Workshop Proceedings, Stavropol, Krasnoyarsk, 01 </a:t>
            </a:r>
            <a:r>
              <a:rPr lang="ru-RU" sz="1600" dirty="0"/>
              <a:t>октября 2021 года. – </a:t>
            </a:r>
            <a:r>
              <a:rPr lang="en-US" sz="1600" dirty="0"/>
              <a:t>Stavropol, Krasnoyarsk, 2022. – P. 151-156. – EDN QHAMMY.</a:t>
            </a:r>
            <a:endParaRPr lang="ru-RU" sz="1600" dirty="0"/>
          </a:p>
          <a:p>
            <a:pPr marL="342900" indent="-342900">
              <a:lnSpc>
                <a:spcPct val="120000"/>
              </a:lnSpc>
              <a:buFont typeface="+mj-lt"/>
              <a:buAutoNum type="arabicPeriod"/>
            </a:pPr>
            <a:r>
              <a:rPr lang="ru-RU" sz="1600" dirty="0"/>
              <a:t>Руденко, М. А. Нечеткая модель классификации медицинских изображений на основе нейронных сетей / М. А. Руденко, А. В. Руденко // Международная конференция по мягким вычислениям и измерениям. – 2021. – Т. 1. – С. 336-339. – EDN ELMYDU.</a:t>
            </a:r>
          </a:p>
          <a:p>
            <a:pPr marL="342900" indent="-342900">
              <a:lnSpc>
                <a:spcPct val="120000"/>
              </a:lnSpc>
              <a:buFont typeface="+mj-lt"/>
              <a:buAutoNum type="arabicPeriod"/>
            </a:pPr>
            <a:r>
              <a:rPr lang="ru-RU" sz="1600" dirty="0"/>
              <a:t>Овчаренко В.В., Руденко М.А., Руденко А.В., Сравнительный анализ эффективности искусственных нейронных сетей различной архитектуры в распознавании воображаемых движений по сигналам ЭЭГ (https://doi.org/10.29003/m1183.sudak.ns2020-16/351-352). Нейронаука для медицины и психологии: XVI Международный междисциплинарный конгресс. Судак, Крым, Россия; 6–16 октября 2020 г.: Труды Конгресса / Под ред. Е.В. Лосевой, А.В. Крючковой, Н.А. Логиновой. – Москва: МАКС Пресс, 2020. – С. 351-352. ISBN 978-5-317-06406-8, e-ISBN 978-5-317-06407-5. DOI: 10.29003/m900.sudak.ns2020-16</a:t>
            </a:r>
          </a:p>
          <a:p>
            <a:pPr>
              <a:lnSpc>
                <a:spcPct val="120000"/>
              </a:lnSpc>
            </a:pPr>
            <a:endParaRPr lang="ru-RU" sz="1600" dirty="0"/>
          </a:p>
        </p:txBody>
      </p:sp>
      <p:sp>
        <p:nvSpPr>
          <p:cNvPr id="5" name="Номер слайда 4">
            <a:extLst>
              <a:ext uri="{FF2B5EF4-FFF2-40B4-BE49-F238E27FC236}">
                <a16:creationId xmlns:a16="http://schemas.microsoft.com/office/drawing/2014/main" id="{A40D52B9-6A3B-451B-ABF8-272167A05FDC}"/>
              </a:ext>
            </a:extLst>
          </p:cNvPr>
          <p:cNvSpPr>
            <a:spLocks noGrp="1"/>
          </p:cNvSpPr>
          <p:nvPr>
            <p:ph type="sldNum" sz="quarter" idx="12"/>
          </p:nvPr>
        </p:nvSpPr>
        <p:spPr/>
        <p:txBody>
          <a:bodyPr/>
          <a:lstStyle/>
          <a:p>
            <a:fld id="{48F51DB1-B754-4039-BC91-946AEF69FEDB}" type="slidenum">
              <a:rPr lang="ru-RU" smtClean="0"/>
              <a:t>24</a:t>
            </a:fld>
            <a:endParaRPr lang="ru-RU"/>
          </a:p>
        </p:txBody>
      </p:sp>
      <p:grpSp>
        <p:nvGrpSpPr>
          <p:cNvPr id="6" name="Группа 5">
            <a:extLst>
              <a:ext uri="{FF2B5EF4-FFF2-40B4-BE49-F238E27FC236}">
                <a16:creationId xmlns:a16="http://schemas.microsoft.com/office/drawing/2014/main" id="{D6A8B278-72A4-4D0D-9EBB-C3C1CF265E59}"/>
              </a:ext>
            </a:extLst>
          </p:cNvPr>
          <p:cNvGrpSpPr/>
          <p:nvPr/>
        </p:nvGrpSpPr>
        <p:grpSpPr>
          <a:xfrm>
            <a:off x="0" y="0"/>
            <a:ext cx="942109" cy="6858000"/>
            <a:chOff x="0" y="0"/>
            <a:chExt cx="942109" cy="6858000"/>
          </a:xfrm>
        </p:grpSpPr>
        <p:pic>
          <p:nvPicPr>
            <p:cNvPr id="7" name="Рисунок 6">
              <a:extLst>
                <a:ext uri="{FF2B5EF4-FFF2-40B4-BE49-F238E27FC236}">
                  <a16:creationId xmlns:a16="http://schemas.microsoft.com/office/drawing/2014/main" id="{EF2C056D-1073-4E83-AB4A-373AC8207403}"/>
                </a:ext>
              </a:extLst>
            </p:cNvPr>
            <p:cNvPicPr>
              <a:picLocks noChangeAspect="1"/>
            </p:cNvPicPr>
            <p:nvPr/>
          </p:nvPicPr>
          <p:blipFill rotWithShape="1">
            <a:blip r:embed="rId2">
              <a:extLst>
                <a:ext uri="{28A0092B-C50C-407E-A947-70E740481C1C}">
                  <a14:useLocalDpi xmlns:a14="http://schemas.microsoft.com/office/drawing/2010/main" val="0"/>
                </a:ext>
              </a:extLst>
            </a:blip>
            <a:srcRect l="24891" r="64105"/>
            <a:stretch/>
          </p:blipFill>
          <p:spPr>
            <a:xfrm>
              <a:off x="0" y="0"/>
              <a:ext cx="933720" cy="6858000"/>
            </a:xfrm>
            <a:prstGeom prst="rect">
              <a:avLst/>
            </a:prstGeom>
          </p:spPr>
        </p:pic>
        <p:cxnSp>
          <p:nvCxnSpPr>
            <p:cNvPr id="8" name="Прямая соединительная линия 7">
              <a:extLst>
                <a:ext uri="{FF2B5EF4-FFF2-40B4-BE49-F238E27FC236}">
                  <a16:creationId xmlns:a16="http://schemas.microsoft.com/office/drawing/2014/main" id="{0370C6AE-6428-4D2C-9448-AE3685BB1AD5}"/>
                </a:ext>
              </a:extLst>
            </p:cNvPr>
            <p:cNvCxnSpPr/>
            <p:nvPr/>
          </p:nvCxnSpPr>
          <p:spPr>
            <a:xfrm>
              <a:off x="942109" y="0"/>
              <a:ext cx="0" cy="6858000"/>
            </a:xfrm>
            <a:prstGeom prst="line">
              <a:avLst/>
            </a:prstGeom>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30840703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52C72BA-D71F-4F53-8B60-BEAAEF9F045E}"/>
              </a:ext>
            </a:extLst>
          </p:cNvPr>
          <p:cNvSpPr>
            <a:spLocks noGrp="1"/>
          </p:cNvSpPr>
          <p:nvPr>
            <p:ph type="title"/>
          </p:nvPr>
        </p:nvSpPr>
        <p:spPr>
          <a:xfrm>
            <a:off x="1239982" y="1476852"/>
            <a:ext cx="10261218" cy="755463"/>
          </a:xfrm>
        </p:spPr>
        <p:txBody>
          <a:bodyPr/>
          <a:lstStyle/>
          <a:p>
            <a:r>
              <a:rPr lang="ru-RU" sz="3200" dirty="0">
                <a:solidFill>
                  <a:srgbClr val="7030A0"/>
                </a:solidFill>
                <a:latin typeface="+mn-lt"/>
                <a:ea typeface="+mn-ea"/>
                <a:cs typeface="+mn-cs"/>
              </a:rPr>
              <a:t>Задачи исследования:</a:t>
            </a:r>
          </a:p>
        </p:txBody>
      </p:sp>
      <p:sp>
        <p:nvSpPr>
          <p:cNvPr id="3" name="Объект 2">
            <a:extLst>
              <a:ext uri="{FF2B5EF4-FFF2-40B4-BE49-F238E27FC236}">
                <a16:creationId xmlns:a16="http://schemas.microsoft.com/office/drawing/2014/main" id="{26E8ADA3-DBA1-418E-AD8F-85692B684209}"/>
              </a:ext>
            </a:extLst>
          </p:cNvPr>
          <p:cNvSpPr>
            <a:spLocks noGrp="1"/>
          </p:cNvSpPr>
          <p:nvPr>
            <p:ph idx="1"/>
          </p:nvPr>
        </p:nvSpPr>
        <p:spPr>
          <a:xfrm>
            <a:off x="1163782" y="2186175"/>
            <a:ext cx="10692041" cy="4386505"/>
          </a:xfrm>
        </p:spPr>
        <p:txBody>
          <a:bodyPr>
            <a:normAutofit fontScale="70000" lnSpcReduction="20000"/>
          </a:bodyPr>
          <a:lstStyle/>
          <a:p>
            <a:pPr marL="514350" indent="-514350" algn="just">
              <a:lnSpc>
                <a:spcPct val="120000"/>
              </a:lnSpc>
              <a:spcBef>
                <a:spcPts val="600"/>
              </a:spcBef>
              <a:buFont typeface="+mj-lt"/>
              <a:buAutoNum type="arabicPeriod"/>
            </a:pPr>
            <a:r>
              <a:rPr lang="ru-RU" dirty="0"/>
              <a:t>Изучение и анализ опыта применения систем компьютерного зрения в медицине.</a:t>
            </a:r>
          </a:p>
          <a:p>
            <a:pPr marL="514350" indent="-514350" algn="just">
              <a:lnSpc>
                <a:spcPct val="120000"/>
              </a:lnSpc>
              <a:spcBef>
                <a:spcPts val="600"/>
              </a:spcBef>
              <a:buFont typeface="+mj-lt"/>
              <a:buAutoNum type="arabicPeriod"/>
            </a:pPr>
            <a:r>
              <a:rPr lang="ru-RU" dirty="0"/>
              <a:t>Исследование и оценка эффективности инструментов компьютерного зрения для распознавания и детектирования объектов на изображениях компьютерной томографии и выбор наиболее подходящей архитектуры нейросети.</a:t>
            </a:r>
          </a:p>
          <a:p>
            <a:pPr marL="514350" indent="-514350" algn="just">
              <a:lnSpc>
                <a:spcPct val="120000"/>
              </a:lnSpc>
              <a:spcBef>
                <a:spcPts val="600"/>
              </a:spcBef>
              <a:buFont typeface="+mj-lt"/>
              <a:buAutoNum type="arabicPeriod"/>
            </a:pPr>
            <a:r>
              <a:rPr lang="ru-RU" dirty="0"/>
              <a:t>Разработка методики подготовки </a:t>
            </a:r>
            <a:r>
              <a:rPr lang="ru-RU" dirty="0" err="1"/>
              <a:t>датасета</a:t>
            </a:r>
            <a:r>
              <a:rPr lang="ru-RU" dirty="0"/>
              <a:t>, создание </a:t>
            </a:r>
            <a:r>
              <a:rPr lang="ru-RU" dirty="0" err="1"/>
              <a:t>датасета</a:t>
            </a:r>
            <a:r>
              <a:rPr lang="ru-RU" dirty="0"/>
              <a:t>, обучения нейросети, оценка эффективности обучения нейронной сети.</a:t>
            </a:r>
          </a:p>
          <a:p>
            <a:pPr marL="514350" indent="-514350" algn="just">
              <a:lnSpc>
                <a:spcPct val="120000"/>
              </a:lnSpc>
              <a:spcBef>
                <a:spcPts val="600"/>
              </a:spcBef>
              <a:buFont typeface="+mj-lt"/>
              <a:buAutoNum type="arabicPeriod"/>
            </a:pPr>
            <a:r>
              <a:rPr lang="ru-RU" dirty="0"/>
              <a:t>Разработка математических моделей оценки точности и достоверности результатов детектирования объектов.</a:t>
            </a:r>
          </a:p>
          <a:p>
            <a:pPr marL="514350" indent="-514350" algn="just">
              <a:lnSpc>
                <a:spcPct val="120000"/>
              </a:lnSpc>
              <a:spcBef>
                <a:spcPts val="600"/>
              </a:spcBef>
              <a:buFont typeface="+mj-lt"/>
              <a:buAutoNum type="arabicPeriod"/>
            </a:pPr>
            <a:r>
              <a:rPr lang="ru-RU" dirty="0"/>
              <a:t>Формирование условий и требований, разработка системы поддержки принятия медицинских решений в области хирургии и урологии.</a:t>
            </a:r>
            <a:endParaRPr lang="en-US" dirty="0"/>
          </a:p>
          <a:p>
            <a:pPr marL="514350" indent="-514350" algn="just">
              <a:lnSpc>
                <a:spcPct val="120000"/>
              </a:lnSpc>
              <a:spcBef>
                <a:spcPts val="600"/>
              </a:spcBef>
              <a:buFont typeface="+mj-lt"/>
              <a:buAutoNum type="arabicPeriod"/>
            </a:pPr>
            <a:r>
              <a:rPr lang="ru-RU" dirty="0"/>
              <a:t>Анализ и оценка результатов детектирования объектов на медицинских изображениях с помощью разработанного программного модуля, расчет параметров объектов.</a:t>
            </a:r>
          </a:p>
          <a:p>
            <a:pPr algn="just">
              <a:lnSpc>
                <a:spcPct val="120000"/>
              </a:lnSpc>
              <a:spcBef>
                <a:spcPts val="600"/>
              </a:spcBef>
            </a:pPr>
            <a:endParaRPr lang="ru-RU" dirty="0"/>
          </a:p>
          <a:p>
            <a:pPr algn="just">
              <a:lnSpc>
                <a:spcPct val="120000"/>
              </a:lnSpc>
              <a:spcBef>
                <a:spcPts val="600"/>
              </a:spcBef>
            </a:pPr>
            <a:endParaRPr lang="ru-RU" dirty="0"/>
          </a:p>
        </p:txBody>
      </p:sp>
      <p:sp>
        <p:nvSpPr>
          <p:cNvPr id="4" name="Заголовок 1">
            <a:extLst>
              <a:ext uri="{FF2B5EF4-FFF2-40B4-BE49-F238E27FC236}">
                <a16:creationId xmlns:a16="http://schemas.microsoft.com/office/drawing/2014/main" id="{05F16E5B-06E4-451A-AE60-CD5027AF91D7}"/>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endParaRPr lang="ru-RU" dirty="0"/>
          </a:p>
        </p:txBody>
      </p:sp>
      <p:sp>
        <p:nvSpPr>
          <p:cNvPr id="5" name="Объект 2">
            <a:extLst>
              <a:ext uri="{FF2B5EF4-FFF2-40B4-BE49-F238E27FC236}">
                <a16:creationId xmlns:a16="http://schemas.microsoft.com/office/drawing/2014/main" id="{D022B721-BFF1-48CB-A7FE-96D081A4D882}"/>
              </a:ext>
            </a:extLst>
          </p:cNvPr>
          <p:cNvSpPr txBox="1">
            <a:spLocks/>
          </p:cNvSpPr>
          <p:nvPr/>
        </p:nvSpPr>
        <p:spPr>
          <a:xfrm>
            <a:off x="1239982" y="201229"/>
            <a:ext cx="10883995" cy="14894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ru-RU" sz="3200" dirty="0">
                <a:solidFill>
                  <a:srgbClr val="7030A0"/>
                </a:solidFill>
              </a:rPr>
              <a:t>Цель исследования: </a:t>
            </a:r>
            <a:r>
              <a:rPr lang="ru-RU" dirty="0">
                <a:latin typeface="Arial" panose="020B0604020202020204" pitchFamily="34" charset="0"/>
                <a:cs typeface="Arial" panose="020B0604020202020204" pitchFamily="34" charset="0"/>
              </a:rPr>
              <a:t>Разработка математических моделей и системы поддержки принятия врачебных решений в хирургии и урологии с использованием технологий компьютерного зрения</a:t>
            </a:r>
            <a:endParaRPr lang="ru-RU" sz="3200" dirty="0">
              <a:latin typeface="Arial" panose="020B0604020202020204" pitchFamily="34" charset="0"/>
              <a:cs typeface="Arial" panose="020B0604020202020204" pitchFamily="34" charset="0"/>
            </a:endParaRPr>
          </a:p>
        </p:txBody>
      </p:sp>
      <p:sp>
        <p:nvSpPr>
          <p:cNvPr id="7" name="Номер слайда 6">
            <a:extLst>
              <a:ext uri="{FF2B5EF4-FFF2-40B4-BE49-F238E27FC236}">
                <a16:creationId xmlns:a16="http://schemas.microsoft.com/office/drawing/2014/main" id="{54309AB1-E4FF-4F45-BB37-732F92CE8474}"/>
              </a:ext>
            </a:extLst>
          </p:cNvPr>
          <p:cNvSpPr>
            <a:spLocks noGrp="1"/>
          </p:cNvSpPr>
          <p:nvPr>
            <p:ph type="sldNum" sz="quarter" idx="12"/>
          </p:nvPr>
        </p:nvSpPr>
        <p:spPr/>
        <p:txBody>
          <a:bodyPr/>
          <a:lstStyle/>
          <a:p>
            <a:fld id="{48F51DB1-B754-4039-BC91-946AEF69FEDB}" type="slidenum">
              <a:rPr lang="ru-RU" smtClean="0"/>
              <a:t>3</a:t>
            </a:fld>
            <a:endParaRPr lang="ru-RU"/>
          </a:p>
        </p:txBody>
      </p:sp>
      <p:grpSp>
        <p:nvGrpSpPr>
          <p:cNvPr id="8" name="Группа 7">
            <a:extLst>
              <a:ext uri="{FF2B5EF4-FFF2-40B4-BE49-F238E27FC236}">
                <a16:creationId xmlns:a16="http://schemas.microsoft.com/office/drawing/2014/main" id="{D6666DCE-FE02-4E57-8D39-C1A391687E16}"/>
              </a:ext>
            </a:extLst>
          </p:cNvPr>
          <p:cNvGrpSpPr/>
          <p:nvPr/>
        </p:nvGrpSpPr>
        <p:grpSpPr>
          <a:xfrm>
            <a:off x="0" y="0"/>
            <a:ext cx="942109" cy="6858000"/>
            <a:chOff x="0" y="0"/>
            <a:chExt cx="942109" cy="6858000"/>
          </a:xfrm>
        </p:grpSpPr>
        <p:pic>
          <p:nvPicPr>
            <p:cNvPr id="9" name="Рисунок 8">
              <a:extLst>
                <a:ext uri="{FF2B5EF4-FFF2-40B4-BE49-F238E27FC236}">
                  <a16:creationId xmlns:a16="http://schemas.microsoft.com/office/drawing/2014/main" id="{48FB99DD-DB7B-4D97-9319-86A73D78D41C}"/>
                </a:ext>
              </a:extLst>
            </p:cNvPr>
            <p:cNvPicPr>
              <a:picLocks noChangeAspect="1"/>
            </p:cNvPicPr>
            <p:nvPr/>
          </p:nvPicPr>
          <p:blipFill rotWithShape="1">
            <a:blip r:embed="rId2">
              <a:extLst>
                <a:ext uri="{28A0092B-C50C-407E-A947-70E740481C1C}">
                  <a14:useLocalDpi xmlns:a14="http://schemas.microsoft.com/office/drawing/2010/main" val="0"/>
                </a:ext>
              </a:extLst>
            </a:blip>
            <a:srcRect l="24891" r="64105"/>
            <a:stretch/>
          </p:blipFill>
          <p:spPr>
            <a:xfrm>
              <a:off x="0" y="0"/>
              <a:ext cx="933720" cy="6858000"/>
            </a:xfrm>
            <a:prstGeom prst="rect">
              <a:avLst/>
            </a:prstGeom>
          </p:spPr>
        </p:pic>
        <p:cxnSp>
          <p:nvCxnSpPr>
            <p:cNvPr id="10" name="Прямая соединительная линия 9">
              <a:extLst>
                <a:ext uri="{FF2B5EF4-FFF2-40B4-BE49-F238E27FC236}">
                  <a16:creationId xmlns:a16="http://schemas.microsoft.com/office/drawing/2014/main" id="{495233C2-AFDF-4AE3-8424-F6917D44C99F}"/>
                </a:ext>
              </a:extLst>
            </p:cNvPr>
            <p:cNvCxnSpPr/>
            <p:nvPr/>
          </p:nvCxnSpPr>
          <p:spPr>
            <a:xfrm>
              <a:off x="942109" y="0"/>
              <a:ext cx="0" cy="6858000"/>
            </a:xfrm>
            <a:prstGeom prst="line">
              <a:avLst/>
            </a:prstGeom>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15123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D898E13-CDBD-448E-A41C-6370AA71C231}"/>
              </a:ext>
            </a:extLst>
          </p:cNvPr>
          <p:cNvSpPr>
            <a:spLocks noGrp="1"/>
          </p:cNvSpPr>
          <p:nvPr>
            <p:ph type="title"/>
          </p:nvPr>
        </p:nvSpPr>
        <p:spPr>
          <a:xfrm>
            <a:off x="838200" y="365125"/>
            <a:ext cx="10515600" cy="800287"/>
          </a:xfrm>
        </p:spPr>
        <p:txBody>
          <a:bodyPr>
            <a:noAutofit/>
          </a:bodyPr>
          <a:lstStyle/>
          <a:p>
            <a:pPr marL="514350" indent="-514350" algn="just">
              <a:lnSpc>
                <a:spcPct val="100000"/>
              </a:lnSpc>
              <a:spcBef>
                <a:spcPts val="600"/>
              </a:spcBef>
              <a:buFont typeface="+mj-lt"/>
              <a:buAutoNum type="arabicPeriod"/>
            </a:pPr>
            <a:r>
              <a:rPr lang="ru-RU" sz="2800" dirty="0">
                <a:solidFill>
                  <a:srgbClr val="7030A0"/>
                </a:solidFill>
              </a:rPr>
              <a:t>Изучение и анализ опыта применения систем компьютерного зрения в медицине.</a:t>
            </a:r>
          </a:p>
        </p:txBody>
      </p:sp>
      <p:sp>
        <p:nvSpPr>
          <p:cNvPr id="3" name="Объект 2">
            <a:extLst>
              <a:ext uri="{FF2B5EF4-FFF2-40B4-BE49-F238E27FC236}">
                <a16:creationId xmlns:a16="http://schemas.microsoft.com/office/drawing/2014/main" id="{4553311D-1792-4FFD-A796-3713B9CAA9E1}"/>
              </a:ext>
            </a:extLst>
          </p:cNvPr>
          <p:cNvSpPr>
            <a:spLocks noGrp="1"/>
          </p:cNvSpPr>
          <p:nvPr>
            <p:ph idx="1"/>
          </p:nvPr>
        </p:nvSpPr>
        <p:spPr>
          <a:xfrm>
            <a:off x="1092666" y="2927183"/>
            <a:ext cx="10515600" cy="3167716"/>
          </a:xfrm>
        </p:spPr>
        <p:txBody>
          <a:bodyPr>
            <a:normAutofit lnSpcReduction="10000"/>
          </a:bodyPr>
          <a:lstStyle/>
          <a:p>
            <a:pPr algn="just">
              <a:spcAft>
                <a:spcPts val="600"/>
              </a:spcAft>
            </a:pPr>
            <a:r>
              <a:rPr lang="ru-RU" dirty="0"/>
              <a:t>Проблема недостаточного уровня точности и высокой цены ошибок при использовании компьютерного зрения в медицине.</a:t>
            </a:r>
          </a:p>
          <a:p>
            <a:pPr algn="just">
              <a:spcAft>
                <a:spcPts val="600"/>
              </a:spcAft>
            </a:pPr>
            <a:r>
              <a:rPr lang="ru-RU" dirty="0"/>
              <a:t>Проблема правильного определения положения объектов внутри тела для выбора точек входа и режимов воздействия при хирургическом вмешательстве.</a:t>
            </a:r>
          </a:p>
          <a:p>
            <a:pPr algn="just">
              <a:spcAft>
                <a:spcPts val="600"/>
              </a:spcAft>
            </a:pPr>
            <a:r>
              <a:rPr lang="ru-RU" dirty="0"/>
              <a:t>Поддержка принятия врачебных решений в хирургии с помощью технологий компьютерного зрения и экспертной системы.</a:t>
            </a:r>
          </a:p>
          <a:p>
            <a:pPr marL="0" indent="0" algn="just">
              <a:spcAft>
                <a:spcPts val="600"/>
              </a:spcAft>
              <a:buNone/>
            </a:pPr>
            <a:endParaRPr lang="ru-RU" dirty="0"/>
          </a:p>
        </p:txBody>
      </p:sp>
      <p:sp>
        <p:nvSpPr>
          <p:cNvPr id="5" name="Номер слайда 4">
            <a:extLst>
              <a:ext uri="{FF2B5EF4-FFF2-40B4-BE49-F238E27FC236}">
                <a16:creationId xmlns:a16="http://schemas.microsoft.com/office/drawing/2014/main" id="{F992C97A-470F-41FE-BCEA-E2CF21A64267}"/>
              </a:ext>
            </a:extLst>
          </p:cNvPr>
          <p:cNvSpPr>
            <a:spLocks noGrp="1"/>
          </p:cNvSpPr>
          <p:nvPr>
            <p:ph type="sldNum" sz="quarter" idx="12"/>
          </p:nvPr>
        </p:nvSpPr>
        <p:spPr/>
        <p:txBody>
          <a:bodyPr/>
          <a:lstStyle/>
          <a:p>
            <a:fld id="{48F51DB1-B754-4039-BC91-946AEF69FEDB}" type="slidenum">
              <a:rPr lang="ru-RU" smtClean="0"/>
              <a:t>4</a:t>
            </a:fld>
            <a:endParaRPr lang="ru-RU"/>
          </a:p>
        </p:txBody>
      </p:sp>
      <p:grpSp>
        <p:nvGrpSpPr>
          <p:cNvPr id="6" name="Группа 5">
            <a:extLst>
              <a:ext uri="{FF2B5EF4-FFF2-40B4-BE49-F238E27FC236}">
                <a16:creationId xmlns:a16="http://schemas.microsoft.com/office/drawing/2014/main" id="{5B445F06-8AA1-474E-B888-9EEE3928F7DA}"/>
              </a:ext>
            </a:extLst>
          </p:cNvPr>
          <p:cNvGrpSpPr/>
          <p:nvPr/>
        </p:nvGrpSpPr>
        <p:grpSpPr>
          <a:xfrm>
            <a:off x="0" y="0"/>
            <a:ext cx="942109" cy="6858000"/>
            <a:chOff x="0" y="0"/>
            <a:chExt cx="942109" cy="6858000"/>
          </a:xfrm>
        </p:grpSpPr>
        <p:pic>
          <p:nvPicPr>
            <p:cNvPr id="7" name="Рисунок 6">
              <a:extLst>
                <a:ext uri="{FF2B5EF4-FFF2-40B4-BE49-F238E27FC236}">
                  <a16:creationId xmlns:a16="http://schemas.microsoft.com/office/drawing/2014/main" id="{938AFB02-D0C5-4DA0-ABFE-B642CB875D41}"/>
                </a:ext>
              </a:extLst>
            </p:cNvPr>
            <p:cNvPicPr>
              <a:picLocks noChangeAspect="1"/>
            </p:cNvPicPr>
            <p:nvPr/>
          </p:nvPicPr>
          <p:blipFill rotWithShape="1">
            <a:blip r:embed="rId2">
              <a:extLst>
                <a:ext uri="{28A0092B-C50C-407E-A947-70E740481C1C}">
                  <a14:useLocalDpi xmlns:a14="http://schemas.microsoft.com/office/drawing/2010/main" val="0"/>
                </a:ext>
              </a:extLst>
            </a:blip>
            <a:srcRect l="24891" r="64105"/>
            <a:stretch/>
          </p:blipFill>
          <p:spPr>
            <a:xfrm>
              <a:off x="0" y="0"/>
              <a:ext cx="933720" cy="6858000"/>
            </a:xfrm>
            <a:prstGeom prst="rect">
              <a:avLst/>
            </a:prstGeom>
          </p:spPr>
        </p:pic>
        <p:cxnSp>
          <p:nvCxnSpPr>
            <p:cNvPr id="8" name="Прямая соединительная линия 7">
              <a:extLst>
                <a:ext uri="{FF2B5EF4-FFF2-40B4-BE49-F238E27FC236}">
                  <a16:creationId xmlns:a16="http://schemas.microsoft.com/office/drawing/2014/main" id="{9C50B468-FAC6-4D24-85DF-9A9A69163061}"/>
                </a:ext>
              </a:extLst>
            </p:cNvPr>
            <p:cNvCxnSpPr/>
            <p:nvPr/>
          </p:nvCxnSpPr>
          <p:spPr>
            <a:xfrm>
              <a:off x="942109" y="0"/>
              <a:ext cx="0" cy="6858000"/>
            </a:xfrm>
            <a:prstGeom prst="line">
              <a:avLst/>
            </a:prstGeom>
          </p:spPr>
          <p:style>
            <a:lnRef idx="1">
              <a:schemeClr val="dk1"/>
            </a:lnRef>
            <a:fillRef idx="0">
              <a:schemeClr val="dk1"/>
            </a:fillRef>
            <a:effectRef idx="0">
              <a:schemeClr val="dk1"/>
            </a:effectRef>
            <a:fontRef idx="minor">
              <a:schemeClr val="tx1"/>
            </a:fontRef>
          </p:style>
        </p:cxnSp>
      </p:grpSp>
      <p:sp>
        <p:nvSpPr>
          <p:cNvPr id="9" name="Заголовок 1">
            <a:extLst>
              <a:ext uri="{FF2B5EF4-FFF2-40B4-BE49-F238E27FC236}">
                <a16:creationId xmlns:a16="http://schemas.microsoft.com/office/drawing/2014/main" id="{C422B4FF-13C4-408E-AC56-1DE7ED197845}"/>
              </a:ext>
            </a:extLst>
          </p:cNvPr>
          <p:cNvSpPr txBox="1">
            <a:spLocks/>
          </p:cNvSpPr>
          <p:nvPr/>
        </p:nvSpPr>
        <p:spPr>
          <a:xfrm>
            <a:off x="0" y="1798485"/>
            <a:ext cx="10515600" cy="80028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ru-RU" i="1" dirty="0"/>
              <a:t>Научно-технические проблемы:</a:t>
            </a:r>
          </a:p>
        </p:txBody>
      </p:sp>
    </p:spTree>
    <p:extLst>
      <p:ext uri="{BB962C8B-B14F-4D97-AF65-F5344CB8AC3E}">
        <p14:creationId xmlns:p14="http://schemas.microsoft.com/office/powerpoint/2010/main" val="11123829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D898E13-CDBD-448E-A41C-6370AA71C231}"/>
              </a:ext>
            </a:extLst>
          </p:cNvPr>
          <p:cNvSpPr>
            <a:spLocks noGrp="1"/>
          </p:cNvSpPr>
          <p:nvPr>
            <p:ph type="title"/>
          </p:nvPr>
        </p:nvSpPr>
        <p:spPr>
          <a:xfrm>
            <a:off x="1014216" y="289817"/>
            <a:ext cx="10515600" cy="800287"/>
          </a:xfrm>
        </p:spPr>
        <p:txBody>
          <a:bodyPr>
            <a:noAutofit/>
          </a:bodyPr>
          <a:lstStyle/>
          <a:p>
            <a:pPr algn="just">
              <a:lnSpc>
                <a:spcPct val="100000"/>
              </a:lnSpc>
              <a:spcBef>
                <a:spcPts val="0"/>
              </a:spcBef>
            </a:pPr>
            <a:r>
              <a:rPr lang="ru-RU" sz="2000" dirty="0">
                <a:solidFill>
                  <a:srgbClr val="7030A0"/>
                </a:solidFill>
              </a:rPr>
              <a:t>2. Исследование и оценка эффективности инструментов компьютерного зрения для распознавания и детектирования объектов на изображениях компьютерной томографии и выбор наиболее подходящей архитектуры нейросети.</a:t>
            </a:r>
          </a:p>
        </p:txBody>
      </p:sp>
      <p:sp>
        <p:nvSpPr>
          <p:cNvPr id="3" name="Объект 2">
            <a:extLst>
              <a:ext uri="{FF2B5EF4-FFF2-40B4-BE49-F238E27FC236}">
                <a16:creationId xmlns:a16="http://schemas.microsoft.com/office/drawing/2014/main" id="{4553311D-1792-4FFD-A796-3713B9CAA9E1}"/>
              </a:ext>
            </a:extLst>
          </p:cNvPr>
          <p:cNvSpPr>
            <a:spLocks noGrp="1"/>
          </p:cNvSpPr>
          <p:nvPr>
            <p:ph idx="1"/>
          </p:nvPr>
        </p:nvSpPr>
        <p:spPr>
          <a:xfrm>
            <a:off x="1114025" y="1677932"/>
            <a:ext cx="5228818" cy="5043543"/>
          </a:xfrm>
        </p:spPr>
        <p:txBody>
          <a:bodyPr>
            <a:normAutofit fontScale="77500" lnSpcReduction="20000"/>
          </a:bodyPr>
          <a:lstStyle/>
          <a:p>
            <a:pPr marL="0" indent="0">
              <a:buNone/>
            </a:pPr>
            <a:r>
              <a:rPr lang="ru-RU" b="1" dirty="0"/>
              <a:t>Сравнительный анализ архитектур </a:t>
            </a:r>
            <a:r>
              <a:rPr lang="ru-RU" b="1" dirty="0" err="1"/>
              <a:t>сверточных</a:t>
            </a:r>
            <a:r>
              <a:rPr lang="ru-RU" b="1" dirty="0"/>
              <a:t> нейронных сетей</a:t>
            </a:r>
            <a:r>
              <a:rPr lang="ru-RU" dirty="0"/>
              <a:t>: </a:t>
            </a:r>
          </a:p>
          <a:p>
            <a:pPr marL="0" indent="0">
              <a:buNone/>
            </a:pPr>
            <a:r>
              <a:rPr lang="en-US" dirty="0" err="1"/>
              <a:t>LeNet</a:t>
            </a:r>
            <a:r>
              <a:rPr lang="ru-RU" dirty="0"/>
              <a:t>-5, </a:t>
            </a:r>
          </a:p>
          <a:p>
            <a:pPr marL="0" indent="0">
              <a:buNone/>
            </a:pPr>
            <a:r>
              <a:rPr lang="en-US" dirty="0" err="1"/>
              <a:t>AlexNet</a:t>
            </a:r>
            <a:r>
              <a:rPr lang="ru-RU" dirty="0"/>
              <a:t>, </a:t>
            </a:r>
          </a:p>
          <a:p>
            <a:pPr marL="0" indent="0">
              <a:buNone/>
            </a:pPr>
            <a:r>
              <a:rPr lang="en-US" dirty="0"/>
              <a:t>VGG</a:t>
            </a:r>
            <a:r>
              <a:rPr lang="ru-RU" dirty="0"/>
              <a:t>-16, </a:t>
            </a:r>
          </a:p>
          <a:p>
            <a:pPr marL="0" indent="0">
              <a:buNone/>
            </a:pPr>
            <a:r>
              <a:rPr lang="en-US" dirty="0"/>
              <a:t>Inception</a:t>
            </a:r>
            <a:r>
              <a:rPr lang="ru-RU" dirty="0"/>
              <a:t>-</a:t>
            </a:r>
            <a:r>
              <a:rPr lang="en-US" dirty="0"/>
              <a:t>v</a:t>
            </a:r>
            <a:r>
              <a:rPr lang="ru-RU" dirty="0"/>
              <a:t>1, </a:t>
            </a:r>
          </a:p>
          <a:p>
            <a:pPr marL="0" indent="0">
              <a:buNone/>
            </a:pPr>
            <a:r>
              <a:rPr lang="en-US" dirty="0"/>
              <a:t>Inception</a:t>
            </a:r>
            <a:r>
              <a:rPr lang="ru-RU" dirty="0"/>
              <a:t>-</a:t>
            </a:r>
            <a:r>
              <a:rPr lang="en-US" dirty="0"/>
              <a:t>v</a:t>
            </a:r>
            <a:r>
              <a:rPr lang="ru-RU" dirty="0"/>
              <a:t>3, </a:t>
            </a:r>
          </a:p>
          <a:p>
            <a:pPr marL="0" indent="0">
              <a:buNone/>
            </a:pPr>
            <a:r>
              <a:rPr lang="en-US" dirty="0" err="1"/>
              <a:t>ResNet</a:t>
            </a:r>
            <a:r>
              <a:rPr lang="ru-RU" dirty="0"/>
              <a:t>-50, </a:t>
            </a:r>
          </a:p>
          <a:p>
            <a:pPr marL="0" indent="0">
              <a:buNone/>
            </a:pPr>
            <a:r>
              <a:rPr lang="en-US" dirty="0" err="1"/>
              <a:t>Xception</a:t>
            </a:r>
            <a:r>
              <a:rPr lang="ru-RU" dirty="0"/>
              <a:t>, </a:t>
            </a:r>
          </a:p>
          <a:p>
            <a:pPr marL="0" indent="0">
              <a:buNone/>
            </a:pPr>
            <a:r>
              <a:rPr lang="en-US" dirty="0"/>
              <a:t>Inception</a:t>
            </a:r>
            <a:r>
              <a:rPr lang="ru-RU" dirty="0"/>
              <a:t>-</a:t>
            </a:r>
            <a:r>
              <a:rPr lang="en-US" dirty="0"/>
              <a:t>v</a:t>
            </a:r>
            <a:r>
              <a:rPr lang="ru-RU" dirty="0"/>
              <a:t>4, </a:t>
            </a:r>
          </a:p>
          <a:p>
            <a:pPr marL="0" indent="0">
              <a:buNone/>
            </a:pPr>
            <a:r>
              <a:rPr lang="en-US" dirty="0"/>
              <a:t>Inception</a:t>
            </a:r>
            <a:r>
              <a:rPr lang="ru-RU" dirty="0"/>
              <a:t>-</a:t>
            </a:r>
            <a:r>
              <a:rPr lang="en-US" dirty="0" err="1"/>
              <a:t>ResNets</a:t>
            </a:r>
            <a:r>
              <a:rPr lang="ru-RU" dirty="0"/>
              <a:t>, </a:t>
            </a:r>
          </a:p>
          <a:p>
            <a:pPr marL="0" indent="0">
              <a:buNone/>
            </a:pPr>
            <a:r>
              <a:rPr lang="en-US" dirty="0"/>
              <a:t>R</a:t>
            </a:r>
            <a:r>
              <a:rPr lang="ru-RU" dirty="0"/>
              <a:t>-</a:t>
            </a:r>
            <a:r>
              <a:rPr lang="en-US" dirty="0"/>
              <a:t>CNN</a:t>
            </a:r>
            <a:r>
              <a:rPr lang="ru-RU" dirty="0"/>
              <a:t>, </a:t>
            </a:r>
          </a:p>
          <a:p>
            <a:pPr marL="0" indent="0">
              <a:buNone/>
            </a:pPr>
            <a:r>
              <a:rPr lang="en-US" dirty="0"/>
              <a:t>Faster R</a:t>
            </a:r>
            <a:r>
              <a:rPr lang="ru-RU" dirty="0"/>
              <a:t>-</a:t>
            </a:r>
            <a:r>
              <a:rPr lang="en-US" dirty="0"/>
              <a:t>CNN</a:t>
            </a:r>
            <a:r>
              <a:rPr lang="ru-RU" dirty="0"/>
              <a:t>, </a:t>
            </a:r>
          </a:p>
          <a:p>
            <a:pPr marL="0" indent="0">
              <a:buNone/>
            </a:pPr>
            <a:r>
              <a:rPr lang="en-US" b="1" dirty="0">
                <a:solidFill>
                  <a:srgbClr val="7030A0"/>
                </a:solidFill>
              </a:rPr>
              <a:t>YOLO</a:t>
            </a:r>
            <a:r>
              <a:rPr lang="ru-RU" b="1" dirty="0">
                <a:solidFill>
                  <a:srgbClr val="7030A0"/>
                </a:solidFill>
              </a:rPr>
              <a:t>. </a:t>
            </a:r>
            <a:endParaRPr lang="ru-RU" b="1" dirty="0">
              <a:solidFill>
                <a:srgbClr val="7030A0"/>
              </a:solidFill>
              <a:effectLst/>
            </a:endParaRPr>
          </a:p>
        </p:txBody>
      </p:sp>
      <p:sp>
        <p:nvSpPr>
          <p:cNvPr id="5" name="Номер слайда 4">
            <a:extLst>
              <a:ext uri="{FF2B5EF4-FFF2-40B4-BE49-F238E27FC236}">
                <a16:creationId xmlns:a16="http://schemas.microsoft.com/office/drawing/2014/main" id="{F992C97A-470F-41FE-BCEA-E2CF21A64267}"/>
              </a:ext>
            </a:extLst>
          </p:cNvPr>
          <p:cNvSpPr>
            <a:spLocks noGrp="1"/>
          </p:cNvSpPr>
          <p:nvPr>
            <p:ph type="sldNum" sz="quarter" idx="12"/>
          </p:nvPr>
        </p:nvSpPr>
        <p:spPr/>
        <p:txBody>
          <a:bodyPr/>
          <a:lstStyle/>
          <a:p>
            <a:fld id="{48F51DB1-B754-4039-BC91-946AEF69FEDB}" type="slidenum">
              <a:rPr lang="ru-RU" smtClean="0"/>
              <a:t>5</a:t>
            </a:fld>
            <a:endParaRPr lang="ru-RU"/>
          </a:p>
        </p:txBody>
      </p:sp>
      <p:grpSp>
        <p:nvGrpSpPr>
          <p:cNvPr id="6" name="Группа 5">
            <a:extLst>
              <a:ext uri="{FF2B5EF4-FFF2-40B4-BE49-F238E27FC236}">
                <a16:creationId xmlns:a16="http://schemas.microsoft.com/office/drawing/2014/main" id="{5B445F06-8AA1-474E-B888-9EEE3928F7DA}"/>
              </a:ext>
            </a:extLst>
          </p:cNvPr>
          <p:cNvGrpSpPr/>
          <p:nvPr/>
        </p:nvGrpSpPr>
        <p:grpSpPr>
          <a:xfrm>
            <a:off x="0" y="0"/>
            <a:ext cx="942109" cy="6858000"/>
            <a:chOff x="0" y="0"/>
            <a:chExt cx="942109" cy="6858000"/>
          </a:xfrm>
        </p:grpSpPr>
        <p:pic>
          <p:nvPicPr>
            <p:cNvPr id="7" name="Рисунок 6">
              <a:extLst>
                <a:ext uri="{FF2B5EF4-FFF2-40B4-BE49-F238E27FC236}">
                  <a16:creationId xmlns:a16="http://schemas.microsoft.com/office/drawing/2014/main" id="{938AFB02-D0C5-4DA0-ABFE-B642CB875D41}"/>
                </a:ext>
              </a:extLst>
            </p:cNvPr>
            <p:cNvPicPr>
              <a:picLocks noChangeAspect="1"/>
            </p:cNvPicPr>
            <p:nvPr/>
          </p:nvPicPr>
          <p:blipFill rotWithShape="1">
            <a:blip r:embed="rId2">
              <a:extLst>
                <a:ext uri="{28A0092B-C50C-407E-A947-70E740481C1C}">
                  <a14:useLocalDpi xmlns:a14="http://schemas.microsoft.com/office/drawing/2010/main" val="0"/>
                </a:ext>
              </a:extLst>
            </a:blip>
            <a:srcRect l="24891" r="64105"/>
            <a:stretch/>
          </p:blipFill>
          <p:spPr>
            <a:xfrm>
              <a:off x="0" y="0"/>
              <a:ext cx="933720" cy="6858000"/>
            </a:xfrm>
            <a:prstGeom prst="rect">
              <a:avLst/>
            </a:prstGeom>
          </p:spPr>
        </p:pic>
        <p:cxnSp>
          <p:nvCxnSpPr>
            <p:cNvPr id="8" name="Прямая соединительная линия 7">
              <a:extLst>
                <a:ext uri="{FF2B5EF4-FFF2-40B4-BE49-F238E27FC236}">
                  <a16:creationId xmlns:a16="http://schemas.microsoft.com/office/drawing/2014/main" id="{9C50B468-FAC6-4D24-85DF-9A9A69163061}"/>
                </a:ext>
              </a:extLst>
            </p:cNvPr>
            <p:cNvCxnSpPr/>
            <p:nvPr/>
          </p:nvCxnSpPr>
          <p:spPr>
            <a:xfrm>
              <a:off x="942109" y="0"/>
              <a:ext cx="0" cy="6858000"/>
            </a:xfrm>
            <a:prstGeom prst="line">
              <a:avLst/>
            </a:prstGeom>
          </p:spPr>
          <p:style>
            <a:lnRef idx="1">
              <a:schemeClr val="dk1"/>
            </a:lnRef>
            <a:fillRef idx="0">
              <a:schemeClr val="dk1"/>
            </a:fillRef>
            <a:effectRef idx="0">
              <a:schemeClr val="dk1"/>
            </a:effectRef>
            <a:fontRef idx="minor">
              <a:schemeClr val="tx1"/>
            </a:fontRef>
          </p:style>
        </p:cxnSp>
      </p:grpSp>
      <p:pic>
        <p:nvPicPr>
          <p:cNvPr id="10" name="Рисунок 9">
            <a:extLst>
              <a:ext uri="{FF2B5EF4-FFF2-40B4-BE49-F238E27FC236}">
                <a16:creationId xmlns:a16="http://schemas.microsoft.com/office/drawing/2014/main" id="{ECA15C06-E911-4B8D-8D48-487930E30D6E}"/>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096000" y="1731659"/>
            <a:ext cx="5870933" cy="3766155"/>
          </a:xfrm>
          <a:prstGeom prst="rect">
            <a:avLst/>
          </a:prstGeom>
          <a:noFill/>
        </p:spPr>
      </p:pic>
      <p:sp>
        <p:nvSpPr>
          <p:cNvPr id="11" name="Объект 2">
            <a:extLst>
              <a:ext uri="{FF2B5EF4-FFF2-40B4-BE49-F238E27FC236}">
                <a16:creationId xmlns:a16="http://schemas.microsoft.com/office/drawing/2014/main" id="{F850EB85-1F04-48AA-8628-E499CABFC702}"/>
              </a:ext>
            </a:extLst>
          </p:cNvPr>
          <p:cNvSpPr txBox="1">
            <a:spLocks/>
          </p:cNvSpPr>
          <p:nvPr/>
        </p:nvSpPr>
        <p:spPr>
          <a:xfrm>
            <a:off x="6272016" y="5402687"/>
            <a:ext cx="5919974" cy="51307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ru-RU" sz="1600" dirty="0"/>
              <a:t>YOLOv5, реализованная на фреймворке </a:t>
            </a:r>
            <a:r>
              <a:rPr lang="ru-RU" sz="1600" dirty="0" err="1"/>
              <a:t>PyTorch</a:t>
            </a:r>
            <a:r>
              <a:rPr lang="ru-RU" sz="1600" dirty="0"/>
              <a:t>, скорость распознавания которой составляет 140 кадров в секунду. YOLOv5 включает в себя несколько моделей, которые отличаются по количеству слоев и размеру, скоростью и точностью детектирования: YOLOv5s, YOLOv5m, YOLOv5l, YOLOv5x</a:t>
            </a:r>
            <a:endParaRPr lang="ru-RU" sz="1600" b="1" dirty="0">
              <a:solidFill>
                <a:srgbClr val="7030A0"/>
              </a:solidFill>
            </a:endParaRPr>
          </a:p>
        </p:txBody>
      </p:sp>
    </p:spTree>
    <p:extLst>
      <p:ext uri="{BB962C8B-B14F-4D97-AF65-F5344CB8AC3E}">
        <p14:creationId xmlns:p14="http://schemas.microsoft.com/office/powerpoint/2010/main" val="18018593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D898E13-CDBD-448E-A41C-6370AA71C231}"/>
              </a:ext>
            </a:extLst>
          </p:cNvPr>
          <p:cNvSpPr>
            <a:spLocks noGrp="1"/>
          </p:cNvSpPr>
          <p:nvPr>
            <p:ph type="title"/>
          </p:nvPr>
        </p:nvSpPr>
        <p:spPr>
          <a:xfrm>
            <a:off x="998115" y="468283"/>
            <a:ext cx="10515600" cy="800287"/>
          </a:xfrm>
        </p:spPr>
        <p:txBody>
          <a:bodyPr>
            <a:noAutofit/>
          </a:bodyPr>
          <a:lstStyle/>
          <a:p>
            <a:pPr>
              <a:lnSpc>
                <a:spcPct val="100000"/>
              </a:lnSpc>
              <a:spcBef>
                <a:spcPts val="600"/>
              </a:spcBef>
            </a:pPr>
            <a:r>
              <a:rPr lang="ru-RU" sz="2400" dirty="0">
                <a:solidFill>
                  <a:srgbClr val="7030A0"/>
                </a:solidFill>
              </a:rPr>
              <a:t>3. Разработка методики подготовки </a:t>
            </a:r>
            <a:r>
              <a:rPr lang="ru-RU" sz="2400" dirty="0" err="1">
                <a:solidFill>
                  <a:srgbClr val="7030A0"/>
                </a:solidFill>
              </a:rPr>
              <a:t>датасета</a:t>
            </a:r>
            <a:r>
              <a:rPr lang="ru-RU" sz="2400" dirty="0">
                <a:solidFill>
                  <a:srgbClr val="7030A0"/>
                </a:solidFill>
              </a:rPr>
              <a:t>, создание </a:t>
            </a:r>
            <a:r>
              <a:rPr lang="ru-RU" sz="2400" dirty="0" err="1">
                <a:solidFill>
                  <a:srgbClr val="7030A0"/>
                </a:solidFill>
              </a:rPr>
              <a:t>датасета</a:t>
            </a:r>
            <a:r>
              <a:rPr lang="ru-RU" sz="2400" dirty="0">
                <a:solidFill>
                  <a:srgbClr val="7030A0"/>
                </a:solidFill>
              </a:rPr>
              <a:t>, обучения нейросети, оценка эффективности обучения нейронной сети.</a:t>
            </a:r>
            <a:br>
              <a:rPr lang="ru-RU" sz="2800" dirty="0">
                <a:solidFill>
                  <a:srgbClr val="7030A0"/>
                </a:solidFill>
              </a:rPr>
            </a:br>
            <a:endParaRPr lang="ru-RU" sz="2800" dirty="0">
              <a:solidFill>
                <a:srgbClr val="7030A0"/>
              </a:solidFill>
            </a:endParaRPr>
          </a:p>
        </p:txBody>
      </p:sp>
      <p:sp>
        <p:nvSpPr>
          <p:cNvPr id="3" name="Объект 2">
            <a:extLst>
              <a:ext uri="{FF2B5EF4-FFF2-40B4-BE49-F238E27FC236}">
                <a16:creationId xmlns:a16="http://schemas.microsoft.com/office/drawing/2014/main" id="{4553311D-1792-4FFD-A796-3713B9CAA9E1}"/>
              </a:ext>
            </a:extLst>
          </p:cNvPr>
          <p:cNvSpPr>
            <a:spLocks noGrp="1"/>
          </p:cNvSpPr>
          <p:nvPr>
            <p:ph idx="1"/>
          </p:nvPr>
        </p:nvSpPr>
        <p:spPr>
          <a:xfrm>
            <a:off x="7360275" y="1365161"/>
            <a:ext cx="4325263" cy="4224269"/>
          </a:xfrm>
        </p:spPr>
        <p:txBody>
          <a:bodyPr>
            <a:normAutofit/>
          </a:bodyPr>
          <a:lstStyle/>
          <a:p>
            <a:pPr marL="0" indent="0">
              <a:buNone/>
            </a:pPr>
            <a:r>
              <a:rPr lang="ru-RU" sz="1600" dirty="0"/>
              <a:t>Классы объектов для детектирования: </a:t>
            </a:r>
          </a:p>
          <a:p>
            <a:pPr lvl="0"/>
            <a:r>
              <a:rPr lang="ru-RU" sz="1600" dirty="0"/>
              <a:t>конкременты (камни) правильной формы – класс «</a:t>
            </a:r>
            <a:r>
              <a:rPr lang="ru-RU" sz="1600" dirty="0" err="1"/>
              <a:t>stone</a:t>
            </a:r>
            <a:r>
              <a:rPr lang="ru-RU" sz="1600" dirty="0"/>
              <a:t>»;</a:t>
            </a:r>
          </a:p>
          <a:p>
            <a:pPr lvl="0"/>
            <a:r>
              <a:rPr lang="ru-RU" sz="1600" dirty="0"/>
              <a:t>левая почка правильной формы – класс «</a:t>
            </a:r>
            <a:r>
              <a:rPr lang="ru-RU" sz="1600" dirty="0" err="1"/>
              <a:t>left_kidney</a:t>
            </a:r>
            <a:r>
              <a:rPr lang="ru-RU" sz="1600" dirty="0"/>
              <a:t>»; </a:t>
            </a:r>
          </a:p>
          <a:p>
            <a:pPr lvl="0"/>
            <a:r>
              <a:rPr lang="ru-RU" sz="1600" dirty="0"/>
              <a:t>правая почка правильной формы – класс «</a:t>
            </a:r>
            <a:r>
              <a:rPr lang="ru-RU" sz="1600" dirty="0" err="1"/>
              <a:t>right_kidney</a:t>
            </a:r>
            <a:r>
              <a:rPr lang="ru-RU" sz="1600" dirty="0"/>
              <a:t>»; </a:t>
            </a:r>
          </a:p>
          <a:p>
            <a:pPr lvl="0"/>
            <a:r>
              <a:rPr lang="ru-RU" sz="1600" dirty="0"/>
              <a:t>патологически увеличенная левая почка – класс «</a:t>
            </a:r>
            <a:r>
              <a:rPr lang="ru-RU" sz="1600" dirty="0" err="1"/>
              <a:t>left_kidney_pieloectasy</a:t>
            </a:r>
            <a:r>
              <a:rPr lang="ru-RU" sz="1600" dirty="0"/>
              <a:t>»; </a:t>
            </a:r>
          </a:p>
          <a:p>
            <a:pPr lvl="0"/>
            <a:r>
              <a:rPr lang="ru-RU" sz="1600" dirty="0"/>
              <a:t>патологически увеличенная правая почка – класс «</a:t>
            </a:r>
            <a:r>
              <a:rPr lang="ru-RU" sz="1600" dirty="0" err="1"/>
              <a:t>right_kidney_pieloectasy</a:t>
            </a:r>
            <a:r>
              <a:rPr lang="ru-RU" sz="1600" dirty="0"/>
              <a:t>»; </a:t>
            </a:r>
          </a:p>
          <a:p>
            <a:pPr lvl="0"/>
            <a:r>
              <a:rPr lang="ru-RU" sz="1600" dirty="0"/>
              <a:t>большой камень сложной формы (коралловидной формы) - класс «</a:t>
            </a:r>
            <a:r>
              <a:rPr lang="ru-RU" sz="1600" dirty="0" err="1"/>
              <a:t>staghorn_stones</a:t>
            </a:r>
            <a:r>
              <a:rPr lang="ru-RU" sz="1600" dirty="0"/>
              <a:t>».</a:t>
            </a:r>
          </a:p>
        </p:txBody>
      </p:sp>
      <p:sp>
        <p:nvSpPr>
          <p:cNvPr id="5" name="Номер слайда 4">
            <a:extLst>
              <a:ext uri="{FF2B5EF4-FFF2-40B4-BE49-F238E27FC236}">
                <a16:creationId xmlns:a16="http://schemas.microsoft.com/office/drawing/2014/main" id="{F992C97A-470F-41FE-BCEA-E2CF21A64267}"/>
              </a:ext>
            </a:extLst>
          </p:cNvPr>
          <p:cNvSpPr>
            <a:spLocks noGrp="1"/>
          </p:cNvSpPr>
          <p:nvPr>
            <p:ph type="sldNum" sz="quarter" idx="12"/>
          </p:nvPr>
        </p:nvSpPr>
        <p:spPr/>
        <p:txBody>
          <a:bodyPr/>
          <a:lstStyle/>
          <a:p>
            <a:fld id="{48F51DB1-B754-4039-BC91-946AEF69FEDB}" type="slidenum">
              <a:rPr lang="ru-RU" smtClean="0"/>
              <a:t>6</a:t>
            </a:fld>
            <a:endParaRPr lang="ru-RU"/>
          </a:p>
        </p:txBody>
      </p:sp>
      <p:grpSp>
        <p:nvGrpSpPr>
          <p:cNvPr id="6" name="Группа 5">
            <a:extLst>
              <a:ext uri="{FF2B5EF4-FFF2-40B4-BE49-F238E27FC236}">
                <a16:creationId xmlns:a16="http://schemas.microsoft.com/office/drawing/2014/main" id="{5B445F06-8AA1-474E-B888-9EEE3928F7DA}"/>
              </a:ext>
            </a:extLst>
          </p:cNvPr>
          <p:cNvGrpSpPr/>
          <p:nvPr/>
        </p:nvGrpSpPr>
        <p:grpSpPr>
          <a:xfrm>
            <a:off x="0" y="0"/>
            <a:ext cx="942109" cy="6858000"/>
            <a:chOff x="0" y="0"/>
            <a:chExt cx="942109" cy="6858000"/>
          </a:xfrm>
        </p:grpSpPr>
        <p:pic>
          <p:nvPicPr>
            <p:cNvPr id="7" name="Рисунок 6">
              <a:extLst>
                <a:ext uri="{FF2B5EF4-FFF2-40B4-BE49-F238E27FC236}">
                  <a16:creationId xmlns:a16="http://schemas.microsoft.com/office/drawing/2014/main" id="{938AFB02-D0C5-4DA0-ABFE-B642CB875D41}"/>
                </a:ext>
              </a:extLst>
            </p:cNvPr>
            <p:cNvPicPr>
              <a:picLocks noChangeAspect="1"/>
            </p:cNvPicPr>
            <p:nvPr/>
          </p:nvPicPr>
          <p:blipFill rotWithShape="1">
            <a:blip r:embed="rId2">
              <a:extLst>
                <a:ext uri="{28A0092B-C50C-407E-A947-70E740481C1C}">
                  <a14:useLocalDpi xmlns:a14="http://schemas.microsoft.com/office/drawing/2010/main" val="0"/>
                </a:ext>
              </a:extLst>
            </a:blip>
            <a:srcRect l="24891" r="64105"/>
            <a:stretch/>
          </p:blipFill>
          <p:spPr>
            <a:xfrm>
              <a:off x="0" y="0"/>
              <a:ext cx="933720" cy="6858000"/>
            </a:xfrm>
            <a:prstGeom prst="rect">
              <a:avLst/>
            </a:prstGeom>
          </p:spPr>
        </p:pic>
        <p:cxnSp>
          <p:nvCxnSpPr>
            <p:cNvPr id="8" name="Прямая соединительная линия 7">
              <a:extLst>
                <a:ext uri="{FF2B5EF4-FFF2-40B4-BE49-F238E27FC236}">
                  <a16:creationId xmlns:a16="http://schemas.microsoft.com/office/drawing/2014/main" id="{9C50B468-FAC6-4D24-85DF-9A9A69163061}"/>
                </a:ext>
              </a:extLst>
            </p:cNvPr>
            <p:cNvCxnSpPr/>
            <p:nvPr/>
          </p:nvCxnSpPr>
          <p:spPr>
            <a:xfrm>
              <a:off x="942109" y="0"/>
              <a:ext cx="0" cy="6858000"/>
            </a:xfrm>
            <a:prstGeom prst="line">
              <a:avLst/>
            </a:prstGeom>
          </p:spPr>
          <p:style>
            <a:lnRef idx="1">
              <a:schemeClr val="dk1"/>
            </a:lnRef>
            <a:fillRef idx="0">
              <a:schemeClr val="dk1"/>
            </a:fillRef>
            <a:effectRef idx="0">
              <a:schemeClr val="dk1"/>
            </a:effectRef>
            <a:fontRef idx="minor">
              <a:schemeClr val="tx1"/>
            </a:fontRef>
          </p:style>
        </p:cxnSp>
      </p:grpSp>
      <p:pic>
        <p:nvPicPr>
          <p:cNvPr id="11" name="Рисунок 10">
            <a:extLst>
              <a:ext uri="{FF2B5EF4-FFF2-40B4-BE49-F238E27FC236}">
                <a16:creationId xmlns:a16="http://schemas.microsoft.com/office/drawing/2014/main" id="{1E157F38-58E8-4C5D-9F09-2E6E88304FAF}"/>
              </a:ext>
            </a:extLst>
          </p:cNvPr>
          <p:cNvPicPr/>
          <p:nvPr/>
        </p:nvPicPr>
        <p:blipFill>
          <a:blip r:embed="rId3"/>
          <a:stretch>
            <a:fillRect/>
          </a:stretch>
        </p:blipFill>
        <p:spPr>
          <a:xfrm>
            <a:off x="1072068" y="1204175"/>
            <a:ext cx="3124200" cy="2811145"/>
          </a:xfrm>
          <a:prstGeom prst="rect">
            <a:avLst/>
          </a:prstGeom>
        </p:spPr>
      </p:pic>
      <p:pic>
        <p:nvPicPr>
          <p:cNvPr id="10" name="Рисунок 9">
            <a:extLst>
              <a:ext uri="{FF2B5EF4-FFF2-40B4-BE49-F238E27FC236}">
                <a16:creationId xmlns:a16="http://schemas.microsoft.com/office/drawing/2014/main" id="{D1A81927-6145-431F-9E18-0B378D293B82}"/>
              </a:ext>
            </a:extLst>
          </p:cNvPr>
          <p:cNvPicPr/>
          <p:nvPr/>
        </p:nvPicPr>
        <p:blipFill rotWithShape="1">
          <a:blip r:embed="rId4"/>
          <a:srcRect b="5222"/>
          <a:stretch/>
        </p:blipFill>
        <p:spPr bwMode="auto">
          <a:xfrm>
            <a:off x="1421120" y="2990618"/>
            <a:ext cx="5939155" cy="316611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355578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4D61-D1CC-4F41-93A5-293E48ECDF74}"/>
              </a:ext>
            </a:extLst>
          </p:cNvPr>
          <p:cNvSpPr>
            <a:spLocks noGrp="1"/>
          </p:cNvSpPr>
          <p:nvPr>
            <p:ph type="title"/>
          </p:nvPr>
        </p:nvSpPr>
        <p:spPr>
          <a:xfrm>
            <a:off x="838200" y="365125"/>
            <a:ext cx="10515600" cy="576169"/>
          </a:xfrm>
        </p:spPr>
        <p:txBody>
          <a:bodyPr>
            <a:normAutofit fontScale="90000"/>
          </a:bodyPr>
          <a:lstStyle/>
          <a:p>
            <a:pPr algn="ctr"/>
            <a:r>
              <a:rPr lang="ru-RU" dirty="0"/>
              <a:t>Обучение СНС, модель 1</a:t>
            </a:r>
          </a:p>
        </p:txBody>
      </p:sp>
      <p:sp>
        <p:nvSpPr>
          <p:cNvPr id="5" name="TextBox 4">
            <a:extLst>
              <a:ext uri="{FF2B5EF4-FFF2-40B4-BE49-F238E27FC236}">
                <a16:creationId xmlns:a16="http://schemas.microsoft.com/office/drawing/2014/main" id="{5F4DCC2D-FC58-416C-BF48-6B716FEA9112}"/>
              </a:ext>
            </a:extLst>
          </p:cNvPr>
          <p:cNvSpPr txBox="1"/>
          <p:nvPr/>
        </p:nvSpPr>
        <p:spPr>
          <a:xfrm>
            <a:off x="838200" y="941294"/>
            <a:ext cx="4522694" cy="2062103"/>
          </a:xfrm>
          <a:prstGeom prst="rect">
            <a:avLst/>
          </a:prstGeom>
          <a:noFill/>
        </p:spPr>
        <p:txBody>
          <a:bodyPr wrap="square">
            <a:spAutoFit/>
          </a:bodyPr>
          <a:lstStyle/>
          <a:p>
            <a:pPr algn="ctr"/>
            <a:r>
              <a:rPr lang="ru-RU" sz="1600" dirty="0">
                <a:latin typeface="Arial" panose="020B0604020202020204" pitchFamily="34" charset="0"/>
                <a:ea typeface="Times New Roman" panose="02020603050405020304" pitchFamily="18" charset="0"/>
                <a:cs typeface="Arial" panose="020B0604020202020204" pitchFamily="34" charset="0"/>
              </a:rPr>
              <a:t>Параметры обучения:</a:t>
            </a:r>
          </a:p>
          <a:p>
            <a:pPr marL="285750" indent="-285750">
              <a:buFont typeface="Arial" panose="020B0604020202020204" pitchFamily="34" charset="0"/>
              <a:buChar char="•"/>
            </a:pPr>
            <a:r>
              <a:rPr lang="ru-RU" sz="1400" dirty="0">
                <a:latin typeface="Arial" panose="020B0604020202020204" pitchFamily="34" charset="0"/>
                <a:ea typeface="Times New Roman" panose="02020603050405020304" pitchFamily="18" charset="0"/>
                <a:cs typeface="Arial" panose="020B0604020202020204" pitchFamily="34" charset="0"/>
              </a:rPr>
              <a:t>Размер </a:t>
            </a:r>
            <a:r>
              <a:rPr lang="ru-RU" sz="1400" dirty="0" err="1">
                <a:effectLst/>
                <a:latin typeface="Arial" panose="020B0604020202020204" pitchFamily="34" charset="0"/>
                <a:ea typeface="Times New Roman" panose="02020603050405020304" pitchFamily="18" charset="0"/>
                <a:cs typeface="Arial" panose="020B0604020202020204" pitchFamily="34" charset="0"/>
              </a:rPr>
              <a:t>датасета</a:t>
            </a:r>
            <a:r>
              <a:rPr lang="ru-RU" sz="1400" dirty="0">
                <a:effectLst/>
                <a:latin typeface="Arial" panose="020B0604020202020204" pitchFamily="34" charset="0"/>
                <a:ea typeface="Times New Roman" panose="02020603050405020304" pitchFamily="18" charset="0"/>
                <a:cs typeface="Arial" panose="020B0604020202020204" pitchFamily="34" charset="0"/>
              </a:rPr>
              <a:t>: 1586 изображений, </a:t>
            </a:r>
          </a:p>
          <a:p>
            <a:pPr marL="285750" indent="-285750">
              <a:buFont typeface="Arial" panose="020B0604020202020204" pitchFamily="34" charset="0"/>
              <a:buChar char="•"/>
            </a:pPr>
            <a:r>
              <a:rPr lang="ru-RU" sz="1400" dirty="0">
                <a:effectLst/>
                <a:latin typeface="Arial" panose="020B0604020202020204" pitchFamily="34" charset="0"/>
                <a:ea typeface="Times New Roman" panose="02020603050405020304" pitchFamily="18" charset="0"/>
                <a:cs typeface="Arial" panose="020B0604020202020204" pitchFamily="34" charset="0"/>
              </a:rPr>
              <a:t>793 оригинальных изображений КТ, </a:t>
            </a:r>
          </a:p>
          <a:p>
            <a:pPr marL="285750" indent="-285750">
              <a:buFont typeface="Arial" panose="020B0604020202020204" pitchFamily="34" charset="0"/>
              <a:buChar char="•"/>
            </a:pPr>
            <a:r>
              <a:rPr lang="ru-RU" sz="1400" dirty="0">
                <a:effectLst/>
                <a:latin typeface="Arial" panose="020B0604020202020204" pitchFamily="34" charset="0"/>
                <a:ea typeface="Times New Roman" panose="02020603050405020304" pitchFamily="18" charset="0"/>
                <a:cs typeface="Arial" panose="020B0604020202020204" pitchFamily="34" charset="0"/>
              </a:rPr>
              <a:t>793 – обработанных </a:t>
            </a:r>
            <a:r>
              <a:rPr lang="ru-RU" sz="1400" dirty="0">
                <a:latin typeface="Arial" panose="020B0604020202020204" pitchFamily="34" charset="0"/>
                <a:ea typeface="Times New Roman" panose="02020603050405020304" pitchFamily="18" charset="0"/>
                <a:cs typeface="Arial" panose="020B0604020202020204" pitchFamily="34" charset="0"/>
              </a:rPr>
              <a:t>изображений (усилена резкость).</a:t>
            </a:r>
            <a:endParaRPr lang="ru-RU" sz="1400" dirty="0">
              <a:effectLst/>
              <a:latin typeface="Arial" panose="020B0604020202020204" pitchFamily="34" charset="0"/>
              <a:ea typeface="Times New Roman" panose="02020603050405020304" pitchFamily="18" charset="0"/>
              <a:cs typeface="Arial" panose="020B0604020202020204" pitchFamily="34" charset="0"/>
            </a:endParaRPr>
          </a:p>
          <a:p>
            <a:pPr marL="285750" indent="-285750">
              <a:buFont typeface="Arial" panose="020B0604020202020204" pitchFamily="34" charset="0"/>
              <a:buChar char="•"/>
            </a:pPr>
            <a:r>
              <a:rPr lang="ru-RU" sz="1400" dirty="0">
                <a:latin typeface="Arial" panose="020B0604020202020204" pitchFamily="34" charset="0"/>
                <a:ea typeface="Times New Roman" panose="02020603050405020304" pitchFamily="18" charset="0"/>
                <a:cs typeface="Arial" panose="020B0604020202020204" pitchFamily="34" charset="0"/>
              </a:rPr>
              <a:t>Количество </a:t>
            </a:r>
            <a:r>
              <a:rPr lang="ru-RU" sz="1400" dirty="0">
                <a:effectLst/>
                <a:latin typeface="Arial" panose="020B0604020202020204" pitchFamily="34" charset="0"/>
                <a:ea typeface="Times New Roman" panose="02020603050405020304" pitchFamily="18" charset="0"/>
                <a:cs typeface="Arial" panose="020B0604020202020204" pitchFamily="34" charset="0"/>
              </a:rPr>
              <a:t>пациентов - 21,  </a:t>
            </a:r>
          </a:p>
          <a:p>
            <a:pPr marL="285750" indent="-285750">
              <a:buFont typeface="Arial" panose="020B0604020202020204" pitchFamily="34" charset="0"/>
              <a:buChar char="•"/>
            </a:pPr>
            <a:r>
              <a:rPr lang="ru-RU" sz="1400" dirty="0">
                <a:latin typeface="Arial" panose="020B0604020202020204" pitchFamily="34" charset="0"/>
                <a:ea typeface="Times New Roman" panose="02020603050405020304" pitchFamily="18" charset="0"/>
                <a:cs typeface="Arial" panose="020B0604020202020204" pitchFamily="34" charset="0"/>
              </a:rPr>
              <a:t>Д</a:t>
            </a:r>
            <a:r>
              <a:rPr lang="ru-RU" sz="1400" dirty="0">
                <a:effectLst/>
                <a:latin typeface="Arial" panose="020B0604020202020204" pitchFamily="34" charset="0"/>
                <a:ea typeface="Times New Roman" panose="02020603050405020304" pitchFamily="18" charset="0"/>
                <a:cs typeface="Arial" panose="020B0604020202020204" pitchFamily="34" charset="0"/>
              </a:rPr>
              <a:t>лительность обучения -  1200 эпох. </a:t>
            </a:r>
          </a:p>
          <a:p>
            <a:pPr marL="285750" indent="-285750">
              <a:buFont typeface="Arial" panose="020B0604020202020204" pitchFamily="34" charset="0"/>
              <a:buChar char="•"/>
            </a:pPr>
            <a:r>
              <a:rPr lang="ru-RU" sz="1400" dirty="0">
                <a:effectLst/>
                <a:latin typeface="Arial" panose="020B0604020202020204" pitchFamily="34" charset="0"/>
                <a:ea typeface="Times New Roman" panose="02020603050405020304" pitchFamily="18" charset="0"/>
                <a:cs typeface="Arial" panose="020B0604020202020204" pitchFamily="34" charset="0"/>
              </a:rPr>
              <a:t>Средство обучения - </a:t>
            </a:r>
            <a:r>
              <a:rPr lang="en-US" sz="1400" dirty="0">
                <a:effectLst/>
                <a:latin typeface="Arial" panose="020B0604020202020204" pitchFamily="34" charset="0"/>
                <a:ea typeface="Times New Roman" panose="02020603050405020304" pitchFamily="18" charset="0"/>
                <a:cs typeface="Arial" panose="020B0604020202020204" pitchFamily="34" charset="0"/>
              </a:rPr>
              <a:t>Google </a:t>
            </a:r>
            <a:r>
              <a:rPr lang="en-US" sz="1400" dirty="0" err="1">
                <a:effectLst/>
                <a:latin typeface="Arial" panose="020B0604020202020204" pitchFamily="34" charset="0"/>
                <a:ea typeface="Times New Roman" panose="02020603050405020304" pitchFamily="18" charset="0"/>
                <a:cs typeface="Arial" panose="020B0604020202020204" pitchFamily="34" charset="0"/>
              </a:rPr>
              <a:t>Colab</a:t>
            </a:r>
            <a:r>
              <a:rPr lang="ru-RU" sz="1400" dirty="0">
                <a:latin typeface="Arial" panose="020B0604020202020204" pitchFamily="34" charset="0"/>
                <a:ea typeface="Times New Roman" panose="02020603050405020304" pitchFamily="18" charset="0"/>
                <a:cs typeface="Arial" panose="020B0604020202020204" pitchFamily="34" charset="0"/>
              </a:rPr>
              <a:t>.</a:t>
            </a:r>
            <a:endParaRPr lang="ru-RU" sz="1400" dirty="0">
              <a:effectLst/>
              <a:latin typeface="Arial" panose="020B0604020202020204" pitchFamily="34" charset="0"/>
              <a:ea typeface="Times New Roman" panose="02020603050405020304" pitchFamily="18" charset="0"/>
              <a:cs typeface="Arial" panose="020B0604020202020204" pitchFamily="34" charset="0"/>
            </a:endParaRPr>
          </a:p>
          <a:p>
            <a:pPr marL="285750" indent="-285750">
              <a:buFont typeface="Arial" panose="020B0604020202020204" pitchFamily="34" charset="0"/>
              <a:buChar char="•"/>
            </a:pPr>
            <a:r>
              <a:rPr lang="ru-RU" sz="1400" dirty="0">
                <a:latin typeface="Arial" panose="020B0604020202020204" pitchFamily="34" charset="0"/>
                <a:ea typeface="Times New Roman" panose="02020603050405020304" pitchFamily="18" charset="0"/>
                <a:cs typeface="Arial" panose="020B0604020202020204" pitchFamily="34" charset="0"/>
              </a:rPr>
              <a:t>Д</a:t>
            </a:r>
            <a:r>
              <a:rPr lang="ru-RU" sz="1400" dirty="0">
                <a:effectLst/>
                <a:latin typeface="Arial" panose="020B0604020202020204" pitchFamily="34" charset="0"/>
                <a:ea typeface="Times New Roman" panose="02020603050405020304" pitchFamily="18" charset="0"/>
                <a:cs typeface="Arial" panose="020B0604020202020204" pitchFamily="34" charset="0"/>
              </a:rPr>
              <a:t>лительность обучения - 26 часов.</a:t>
            </a:r>
            <a:endParaRPr lang="ru-RU" sz="1400" dirty="0">
              <a:latin typeface="Arial" panose="020B0604020202020204" pitchFamily="34" charset="0"/>
              <a:cs typeface="Arial" panose="020B0604020202020204" pitchFamily="34" charset="0"/>
            </a:endParaRPr>
          </a:p>
        </p:txBody>
      </p:sp>
      <p:pic>
        <p:nvPicPr>
          <p:cNvPr id="6" name="image5.png">
            <a:extLst>
              <a:ext uri="{FF2B5EF4-FFF2-40B4-BE49-F238E27FC236}">
                <a16:creationId xmlns:a16="http://schemas.microsoft.com/office/drawing/2014/main" id="{1F0D4D90-F5C0-4BD9-9CF5-8FA5310101D4}"/>
              </a:ext>
            </a:extLst>
          </p:cNvPr>
          <p:cNvPicPr/>
          <p:nvPr/>
        </p:nvPicPr>
        <p:blipFill>
          <a:blip r:embed="rId2"/>
          <a:srcRect/>
          <a:stretch>
            <a:fillRect/>
          </a:stretch>
        </p:blipFill>
        <p:spPr>
          <a:xfrm>
            <a:off x="1419225" y="3280396"/>
            <a:ext cx="3181350" cy="2819400"/>
          </a:xfrm>
          <a:prstGeom prst="rect">
            <a:avLst/>
          </a:prstGeom>
          <a:ln/>
        </p:spPr>
      </p:pic>
      <p:sp>
        <p:nvSpPr>
          <p:cNvPr id="8" name="TextBox 7">
            <a:extLst>
              <a:ext uri="{FF2B5EF4-FFF2-40B4-BE49-F238E27FC236}">
                <a16:creationId xmlns:a16="http://schemas.microsoft.com/office/drawing/2014/main" id="{8C702AEA-F2D9-4F8F-8A0D-8FDCD25A09FA}"/>
              </a:ext>
            </a:extLst>
          </p:cNvPr>
          <p:cNvSpPr txBox="1"/>
          <p:nvPr/>
        </p:nvSpPr>
        <p:spPr>
          <a:xfrm>
            <a:off x="439271" y="6083608"/>
            <a:ext cx="4670611" cy="646331"/>
          </a:xfrm>
          <a:prstGeom prst="rect">
            <a:avLst/>
          </a:prstGeom>
          <a:noFill/>
        </p:spPr>
        <p:txBody>
          <a:bodyPr wrap="square">
            <a:spAutoFit/>
          </a:bodyPr>
          <a:lstStyle/>
          <a:p>
            <a:pPr algn="ctr"/>
            <a:r>
              <a:rPr lang="ru-RU" sz="1800" dirty="0">
                <a:effectLst/>
                <a:latin typeface="Arial" panose="020B0604020202020204" pitchFamily="34" charset="0"/>
                <a:ea typeface="Times New Roman" panose="02020603050405020304" pitchFamily="18" charset="0"/>
                <a:cs typeface="Arial" panose="020B0604020202020204" pitchFamily="34" charset="0"/>
              </a:rPr>
              <a:t>Распределение</a:t>
            </a:r>
            <a:r>
              <a:rPr lang="ru-RU" sz="18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классов обученной модели нейросети</a:t>
            </a:r>
            <a:endParaRPr lang="ru-RU" dirty="0">
              <a:latin typeface="Arial" panose="020B0604020202020204" pitchFamily="34" charset="0"/>
              <a:cs typeface="Arial" panose="020B0604020202020204" pitchFamily="34" charset="0"/>
            </a:endParaRPr>
          </a:p>
        </p:txBody>
      </p:sp>
      <p:pic>
        <p:nvPicPr>
          <p:cNvPr id="9" name="image1.png">
            <a:extLst>
              <a:ext uri="{FF2B5EF4-FFF2-40B4-BE49-F238E27FC236}">
                <a16:creationId xmlns:a16="http://schemas.microsoft.com/office/drawing/2014/main" id="{E7D255C0-0957-4E49-898A-3E3A1E3D3C23}"/>
              </a:ext>
            </a:extLst>
          </p:cNvPr>
          <p:cNvPicPr/>
          <p:nvPr/>
        </p:nvPicPr>
        <p:blipFill rotWithShape="1">
          <a:blip r:embed="rId3"/>
          <a:srcRect r="50000"/>
          <a:stretch/>
        </p:blipFill>
        <p:spPr>
          <a:xfrm>
            <a:off x="5184400" y="941293"/>
            <a:ext cx="6335247" cy="5128181"/>
          </a:xfrm>
          <a:prstGeom prst="rect">
            <a:avLst/>
          </a:prstGeom>
          <a:ln/>
        </p:spPr>
      </p:pic>
      <p:sp>
        <p:nvSpPr>
          <p:cNvPr id="10" name="TextBox 9">
            <a:extLst>
              <a:ext uri="{FF2B5EF4-FFF2-40B4-BE49-F238E27FC236}">
                <a16:creationId xmlns:a16="http://schemas.microsoft.com/office/drawing/2014/main" id="{315534CF-07F0-4D92-A534-F5B4C77D3B63}"/>
              </a:ext>
            </a:extLst>
          </p:cNvPr>
          <p:cNvSpPr txBox="1"/>
          <p:nvPr/>
        </p:nvSpPr>
        <p:spPr>
          <a:xfrm>
            <a:off x="6102164" y="6069475"/>
            <a:ext cx="4670611" cy="369332"/>
          </a:xfrm>
          <a:prstGeom prst="rect">
            <a:avLst/>
          </a:prstGeom>
          <a:noFill/>
        </p:spPr>
        <p:txBody>
          <a:bodyPr wrap="square">
            <a:spAutoFit/>
          </a:bodyPr>
          <a:lstStyle/>
          <a:p>
            <a:pPr algn="ctr"/>
            <a:r>
              <a:rPr lang="ru-RU" sz="1800" dirty="0">
                <a:effectLst/>
                <a:latin typeface="Arial" panose="020B0604020202020204" pitchFamily="34" charset="0"/>
                <a:ea typeface="Times New Roman" panose="02020603050405020304" pitchFamily="18" charset="0"/>
                <a:cs typeface="Arial" panose="020B0604020202020204" pitchFamily="34" charset="0"/>
              </a:rPr>
              <a:t>Точность обучения</a:t>
            </a:r>
            <a:endParaRPr lang="ru-RU" dirty="0">
              <a:latin typeface="Arial" panose="020B0604020202020204" pitchFamily="34" charset="0"/>
              <a:cs typeface="Arial" panose="020B0604020202020204" pitchFamily="34" charset="0"/>
            </a:endParaRPr>
          </a:p>
        </p:txBody>
      </p:sp>
      <p:sp>
        <p:nvSpPr>
          <p:cNvPr id="3" name="Номер слайда 2">
            <a:extLst>
              <a:ext uri="{FF2B5EF4-FFF2-40B4-BE49-F238E27FC236}">
                <a16:creationId xmlns:a16="http://schemas.microsoft.com/office/drawing/2014/main" id="{C0925270-DA7B-403D-AFA6-4F94F75701AA}"/>
              </a:ext>
            </a:extLst>
          </p:cNvPr>
          <p:cNvSpPr>
            <a:spLocks noGrp="1"/>
          </p:cNvSpPr>
          <p:nvPr>
            <p:ph type="sldNum" sz="quarter" idx="12"/>
          </p:nvPr>
        </p:nvSpPr>
        <p:spPr/>
        <p:txBody>
          <a:bodyPr/>
          <a:lstStyle/>
          <a:p>
            <a:fld id="{48F51DB1-B754-4039-BC91-946AEF69FEDB}" type="slidenum">
              <a:rPr lang="ru-RU" smtClean="0"/>
              <a:t>7</a:t>
            </a:fld>
            <a:endParaRPr lang="ru-RU"/>
          </a:p>
        </p:txBody>
      </p:sp>
    </p:spTree>
    <p:extLst>
      <p:ext uri="{BB962C8B-B14F-4D97-AF65-F5344CB8AC3E}">
        <p14:creationId xmlns:p14="http://schemas.microsoft.com/office/powerpoint/2010/main" val="14386082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1E4D61-D1CC-4F41-93A5-293E48ECDF74}"/>
              </a:ext>
            </a:extLst>
          </p:cNvPr>
          <p:cNvSpPr>
            <a:spLocks noGrp="1"/>
          </p:cNvSpPr>
          <p:nvPr>
            <p:ph type="title"/>
          </p:nvPr>
        </p:nvSpPr>
        <p:spPr>
          <a:xfrm>
            <a:off x="838200" y="365125"/>
            <a:ext cx="10515600" cy="576169"/>
          </a:xfrm>
        </p:spPr>
        <p:txBody>
          <a:bodyPr>
            <a:normAutofit fontScale="90000"/>
          </a:bodyPr>
          <a:lstStyle/>
          <a:p>
            <a:pPr algn="ctr"/>
            <a:r>
              <a:rPr lang="ru-RU" dirty="0"/>
              <a:t>Обучение СНС, модель 3</a:t>
            </a:r>
          </a:p>
        </p:txBody>
      </p:sp>
      <p:sp>
        <p:nvSpPr>
          <p:cNvPr id="5" name="TextBox 4">
            <a:extLst>
              <a:ext uri="{FF2B5EF4-FFF2-40B4-BE49-F238E27FC236}">
                <a16:creationId xmlns:a16="http://schemas.microsoft.com/office/drawing/2014/main" id="{5F4DCC2D-FC58-416C-BF48-6B716FEA9112}"/>
              </a:ext>
            </a:extLst>
          </p:cNvPr>
          <p:cNvSpPr txBox="1"/>
          <p:nvPr/>
        </p:nvSpPr>
        <p:spPr>
          <a:xfrm>
            <a:off x="838200" y="941294"/>
            <a:ext cx="4522694" cy="2062103"/>
          </a:xfrm>
          <a:prstGeom prst="rect">
            <a:avLst/>
          </a:prstGeom>
          <a:noFill/>
        </p:spPr>
        <p:txBody>
          <a:bodyPr wrap="square">
            <a:spAutoFit/>
          </a:bodyPr>
          <a:lstStyle/>
          <a:p>
            <a:pPr algn="ctr"/>
            <a:r>
              <a:rPr lang="ru-RU" sz="1600" dirty="0">
                <a:latin typeface="Arial" panose="020B0604020202020204" pitchFamily="34" charset="0"/>
                <a:ea typeface="Times New Roman" panose="02020603050405020304" pitchFamily="18" charset="0"/>
                <a:cs typeface="Arial" panose="020B0604020202020204" pitchFamily="34" charset="0"/>
              </a:rPr>
              <a:t>Параметры обучения:</a:t>
            </a:r>
          </a:p>
          <a:p>
            <a:pPr marL="285750" indent="-285750">
              <a:buFont typeface="Arial" panose="020B0604020202020204" pitchFamily="34" charset="0"/>
              <a:buChar char="•"/>
            </a:pPr>
            <a:r>
              <a:rPr lang="ru-RU" sz="1600" dirty="0">
                <a:latin typeface="Arial" panose="020B0604020202020204" pitchFamily="34" charset="0"/>
                <a:ea typeface="Times New Roman" panose="02020603050405020304" pitchFamily="18" charset="0"/>
                <a:cs typeface="Arial" panose="020B0604020202020204" pitchFamily="34" charset="0"/>
              </a:rPr>
              <a:t>Размер </a:t>
            </a:r>
            <a:r>
              <a:rPr lang="ru-RU" sz="1600" dirty="0" err="1">
                <a:effectLst/>
                <a:latin typeface="Arial" panose="020B0604020202020204" pitchFamily="34" charset="0"/>
                <a:ea typeface="Times New Roman" panose="02020603050405020304" pitchFamily="18" charset="0"/>
                <a:cs typeface="Arial" panose="020B0604020202020204" pitchFamily="34" charset="0"/>
              </a:rPr>
              <a:t>датасета</a:t>
            </a:r>
            <a:r>
              <a:rPr lang="ru-RU" sz="1600" dirty="0">
                <a:effectLst/>
                <a:latin typeface="Arial" panose="020B0604020202020204" pitchFamily="34" charset="0"/>
                <a:ea typeface="Times New Roman" panose="02020603050405020304" pitchFamily="18" charset="0"/>
                <a:cs typeface="Arial" panose="020B0604020202020204" pitchFamily="34" charset="0"/>
              </a:rPr>
              <a:t>: 4272 изображений, </a:t>
            </a:r>
          </a:p>
          <a:p>
            <a:pPr marL="285750" indent="-285750">
              <a:buFont typeface="Arial" panose="020B0604020202020204" pitchFamily="34" charset="0"/>
              <a:buChar char="•"/>
            </a:pPr>
            <a:r>
              <a:rPr lang="ru-RU" sz="1600" dirty="0">
                <a:effectLst/>
                <a:latin typeface="Arial" panose="020B0604020202020204" pitchFamily="34" charset="0"/>
                <a:ea typeface="Times New Roman" panose="02020603050405020304" pitchFamily="18" charset="0"/>
                <a:cs typeface="Arial" panose="020B0604020202020204" pitchFamily="34" charset="0"/>
              </a:rPr>
              <a:t>3479 оригинальных изображений КТ, </a:t>
            </a:r>
          </a:p>
          <a:p>
            <a:pPr marL="285750" indent="-285750">
              <a:buFont typeface="Arial" panose="020B0604020202020204" pitchFamily="34" charset="0"/>
              <a:buChar char="•"/>
            </a:pPr>
            <a:r>
              <a:rPr lang="ru-RU" sz="1600" dirty="0">
                <a:effectLst/>
                <a:latin typeface="Arial" panose="020B0604020202020204" pitchFamily="34" charset="0"/>
                <a:ea typeface="Times New Roman" panose="02020603050405020304" pitchFamily="18" charset="0"/>
                <a:cs typeface="Arial" panose="020B0604020202020204" pitchFamily="34" charset="0"/>
              </a:rPr>
              <a:t>793 – обработанных изображений.</a:t>
            </a:r>
          </a:p>
          <a:p>
            <a:pPr marL="285750" indent="-285750">
              <a:buFont typeface="Arial" panose="020B0604020202020204" pitchFamily="34" charset="0"/>
              <a:buChar char="•"/>
            </a:pPr>
            <a:r>
              <a:rPr lang="ru-RU" sz="1600" dirty="0">
                <a:latin typeface="Arial" panose="020B0604020202020204" pitchFamily="34" charset="0"/>
                <a:ea typeface="Times New Roman" panose="02020603050405020304" pitchFamily="18" charset="0"/>
                <a:cs typeface="Arial" panose="020B0604020202020204" pitchFamily="34" charset="0"/>
              </a:rPr>
              <a:t>Количество </a:t>
            </a:r>
            <a:r>
              <a:rPr lang="ru-RU" sz="1600" dirty="0">
                <a:effectLst/>
                <a:latin typeface="Arial" panose="020B0604020202020204" pitchFamily="34" charset="0"/>
                <a:ea typeface="Times New Roman" panose="02020603050405020304" pitchFamily="18" charset="0"/>
                <a:cs typeface="Arial" panose="020B0604020202020204" pitchFamily="34" charset="0"/>
              </a:rPr>
              <a:t>пациентов - 38,  </a:t>
            </a:r>
          </a:p>
          <a:p>
            <a:pPr marL="285750" indent="-285750">
              <a:buFont typeface="Arial" panose="020B0604020202020204" pitchFamily="34" charset="0"/>
              <a:buChar char="•"/>
            </a:pPr>
            <a:r>
              <a:rPr lang="ru-RU" sz="1600" dirty="0">
                <a:latin typeface="Arial" panose="020B0604020202020204" pitchFamily="34" charset="0"/>
                <a:ea typeface="Times New Roman" panose="02020603050405020304" pitchFamily="18" charset="0"/>
                <a:cs typeface="Arial" panose="020B0604020202020204" pitchFamily="34" charset="0"/>
              </a:rPr>
              <a:t>Д</a:t>
            </a:r>
            <a:r>
              <a:rPr lang="ru-RU" sz="1600" dirty="0">
                <a:effectLst/>
                <a:latin typeface="Arial" panose="020B0604020202020204" pitchFamily="34" charset="0"/>
                <a:ea typeface="Times New Roman" panose="02020603050405020304" pitchFamily="18" charset="0"/>
                <a:cs typeface="Arial" panose="020B0604020202020204" pitchFamily="34" charset="0"/>
              </a:rPr>
              <a:t>лительность обучения -  1200 эпох. </a:t>
            </a:r>
          </a:p>
          <a:p>
            <a:pPr marL="285750" indent="-285750">
              <a:buFont typeface="Arial" panose="020B0604020202020204" pitchFamily="34" charset="0"/>
              <a:buChar char="•"/>
            </a:pPr>
            <a:r>
              <a:rPr lang="ru-RU" sz="1600" dirty="0">
                <a:effectLst/>
                <a:latin typeface="Arial" panose="020B0604020202020204" pitchFamily="34" charset="0"/>
                <a:ea typeface="Times New Roman" panose="02020603050405020304" pitchFamily="18" charset="0"/>
                <a:cs typeface="Arial" panose="020B0604020202020204" pitchFamily="34" charset="0"/>
              </a:rPr>
              <a:t>Средство обучения – ПК</a:t>
            </a:r>
            <a:r>
              <a:rPr lang="en-US" sz="1600" dirty="0">
                <a:latin typeface="Arial" panose="020B0604020202020204" pitchFamily="34" charset="0"/>
                <a:ea typeface="Times New Roman" panose="02020603050405020304" pitchFamily="18" charset="0"/>
                <a:cs typeface="Arial" panose="020B0604020202020204" pitchFamily="34" charset="0"/>
              </a:rPr>
              <a:t>, CPU</a:t>
            </a:r>
            <a:r>
              <a:rPr lang="ru-RU" sz="1600" dirty="0">
                <a:latin typeface="Arial" panose="020B0604020202020204" pitchFamily="34" charset="0"/>
                <a:ea typeface="Times New Roman" panose="02020603050405020304" pitchFamily="18" charset="0"/>
                <a:cs typeface="Arial" panose="020B0604020202020204" pitchFamily="34" charset="0"/>
              </a:rPr>
              <a:t>.</a:t>
            </a:r>
            <a:endParaRPr lang="ru-RU" sz="1600" dirty="0">
              <a:effectLst/>
              <a:latin typeface="Arial" panose="020B0604020202020204" pitchFamily="34" charset="0"/>
              <a:ea typeface="Times New Roman" panose="02020603050405020304" pitchFamily="18" charset="0"/>
              <a:cs typeface="Arial" panose="020B0604020202020204" pitchFamily="34" charset="0"/>
            </a:endParaRPr>
          </a:p>
          <a:p>
            <a:pPr marL="285750" indent="-285750">
              <a:buFont typeface="Arial" panose="020B0604020202020204" pitchFamily="34" charset="0"/>
              <a:buChar char="•"/>
            </a:pPr>
            <a:r>
              <a:rPr lang="ru-RU" sz="1600" dirty="0">
                <a:latin typeface="Arial" panose="020B0604020202020204" pitchFamily="34" charset="0"/>
                <a:ea typeface="Times New Roman" panose="02020603050405020304" pitchFamily="18" charset="0"/>
                <a:cs typeface="Arial" panose="020B0604020202020204" pitchFamily="34" charset="0"/>
              </a:rPr>
              <a:t>Д</a:t>
            </a:r>
            <a:r>
              <a:rPr lang="ru-RU" sz="1600" dirty="0">
                <a:effectLst/>
                <a:latin typeface="Arial" panose="020B0604020202020204" pitchFamily="34" charset="0"/>
                <a:ea typeface="Times New Roman" panose="02020603050405020304" pitchFamily="18" charset="0"/>
                <a:cs typeface="Arial" panose="020B0604020202020204" pitchFamily="34" charset="0"/>
              </a:rPr>
              <a:t>лительность обучения - 240 часов.</a:t>
            </a:r>
            <a:endParaRPr lang="ru-RU" sz="16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8C702AEA-F2D9-4F8F-8A0D-8FDCD25A09FA}"/>
              </a:ext>
            </a:extLst>
          </p:cNvPr>
          <p:cNvSpPr txBox="1"/>
          <p:nvPr/>
        </p:nvSpPr>
        <p:spPr>
          <a:xfrm>
            <a:off x="439271" y="6083608"/>
            <a:ext cx="4670611" cy="646331"/>
          </a:xfrm>
          <a:prstGeom prst="rect">
            <a:avLst/>
          </a:prstGeom>
          <a:noFill/>
        </p:spPr>
        <p:txBody>
          <a:bodyPr wrap="square">
            <a:spAutoFit/>
          </a:bodyPr>
          <a:lstStyle/>
          <a:p>
            <a:pPr algn="ctr"/>
            <a:r>
              <a:rPr lang="ru-RU" sz="1800" dirty="0">
                <a:effectLst/>
                <a:latin typeface="Arial" panose="020B0604020202020204" pitchFamily="34" charset="0"/>
                <a:ea typeface="Times New Roman" panose="02020603050405020304" pitchFamily="18" charset="0"/>
                <a:cs typeface="Arial" panose="020B0604020202020204" pitchFamily="34" charset="0"/>
              </a:rPr>
              <a:t>Распределение</a:t>
            </a:r>
            <a:r>
              <a:rPr lang="ru-RU" sz="18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классов обученной модели нейросети</a:t>
            </a:r>
            <a:endParaRPr lang="ru-RU"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315534CF-07F0-4D92-A534-F5B4C77D3B63}"/>
              </a:ext>
            </a:extLst>
          </p:cNvPr>
          <p:cNvSpPr txBox="1"/>
          <p:nvPr/>
        </p:nvSpPr>
        <p:spPr>
          <a:xfrm>
            <a:off x="6102164" y="6069475"/>
            <a:ext cx="4670611" cy="369332"/>
          </a:xfrm>
          <a:prstGeom prst="rect">
            <a:avLst/>
          </a:prstGeom>
          <a:noFill/>
        </p:spPr>
        <p:txBody>
          <a:bodyPr wrap="square">
            <a:spAutoFit/>
          </a:bodyPr>
          <a:lstStyle/>
          <a:p>
            <a:pPr algn="ctr"/>
            <a:r>
              <a:rPr lang="ru-RU" sz="1800" dirty="0">
                <a:effectLst/>
                <a:latin typeface="Arial" panose="020B0604020202020204" pitchFamily="34" charset="0"/>
                <a:ea typeface="Times New Roman" panose="02020603050405020304" pitchFamily="18" charset="0"/>
                <a:cs typeface="Arial" panose="020B0604020202020204" pitchFamily="34" charset="0"/>
              </a:rPr>
              <a:t>Точность обучения</a:t>
            </a:r>
            <a:endParaRPr lang="ru-RU" dirty="0">
              <a:latin typeface="Arial" panose="020B0604020202020204" pitchFamily="34" charset="0"/>
              <a:cs typeface="Arial" panose="020B0604020202020204" pitchFamily="34" charset="0"/>
            </a:endParaRPr>
          </a:p>
        </p:txBody>
      </p:sp>
      <p:pic>
        <p:nvPicPr>
          <p:cNvPr id="11" name="Рисунок 10">
            <a:extLst>
              <a:ext uri="{FF2B5EF4-FFF2-40B4-BE49-F238E27FC236}">
                <a16:creationId xmlns:a16="http://schemas.microsoft.com/office/drawing/2014/main" id="{F0694134-2C3C-49BC-B0A5-409AF03C406D}"/>
              </a:ext>
            </a:extLst>
          </p:cNvPr>
          <p:cNvPicPr/>
          <p:nvPr/>
        </p:nvPicPr>
        <p:blipFill rotWithShape="1">
          <a:blip r:embed="rId2" cstate="print">
            <a:extLst>
              <a:ext uri="{28A0092B-C50C-407E-A947-70E740481C1C}">
                <a14:useLocalDpi xmlns:a14="http://schemas.microsoft.com/office/drawing/2010/main" val="0"/>
              </a:ext>
            </a:extLst>
          </a:blip>
          <a:srcRect l="1796" t="2052" r="51636" b="41758"/>
          <a:stretch/>
        </p:blipFill>
        <p:spPr bwMode="auto">
          <a:xfrm>
            <a:off x="1435361" y="2938933"/>
            <a:ext cx="2678430" cy="2977773"/>
          </a:xfrm>
          <a:prstGeom prst="rect">
            <a:avLst/>
          </a:prstGeom>
          <a:noFill/>
          <a:ln>
            <a:noFill/>
          </a:ln>
          <a:extLst>
            <a:ext uri="{53640926-AAD7-44D8-BBD7-CCE9431645EC}">
              <a14:shadowObscured xmlns:a14="http://schemas.microsoft.com/office/drawing/2010/main"/>
            </a:ext>
          </a:extLst>
        </p:spPr>
      </p:pic>
      <p:pic>
        <p:nvPicPr>
          <p:cNvPr id="12" name="Рисунок 11">
            <a:extLst>
              <a:ext uri="{FF2B5EF4-FFF2-40B4-BE49-F238E27FC236}">
                <a16:creationId xmlns:a16="http://schemas.microsoft.com/office/drawing/2014/main" id="{38B2AFC4-266F-40F1-8070-4EF520420F18}"/>
              </a:ext>
            </a:extLst>
          </p:cNvPr>
          <p:cNvPicPr/>
          <p:nvPr/>
        </p:nvPicPr>
        <p:blipFill rotWithShape="1">
          <a:blip r:embed="rId3" cstate="print">
            <a:extLst>
              <a:ext uri="{28A0092B-C50C-407E-A947-70E740481C1C}">
                <a14:useLocalDpi xmlns:a14="http://schemas.microsoft.com/office/drawing/2010/main" val="0"/>
              </a:ext>
            </a:extLst>
          </a:blip>
          <a:srcRect t="1" b="2552"/>
          <a:stretch/>
        </p:blipFill>
        <p:spPr bwMode="auto">
          <a:xfrm>
            <a:off x="5273487" y="1024404"/>
            <a:ext cx="6550959" cy="4802655"/>
          </a:xfrm>
          <a:prstGeom prst="rect">
            <a:avLst/>
          </a:prstGeom>
          <a:noFill/>
          <a:ln>
            <a:noFill/>
          </a:ln>
          <a:extLst>
            <a:ext uri="{53640926-AAD7-44D8-BBD7-CCE9431645EC}">
              <a14:shadowObscured xmlns:a14="http://schemas.microsoft.com/office/drawing/2010/main"/>
            </a:ext>
          </a:extLst>
        </p:spPr>
      </p:pic>
      <p:sp>
        <p:nvSpPr>
          <p:cNvPr id="3" name="Номер слайда 2">
            <a:extLst>
              <a:ext uri="{FF2B5EF4-FFF2-40B4-BE49-F238E27FC236}">
                <a16:creationId xmlns:a16="http://schemas.microsoft.com/office/drawing/2014/main" id="{2E08E7B8-04FD-47BE-902C-779FC428C542}"/>
              </a:ext>
            </a:extLst>
          </p:cNvPr>
          <p:cNvSpPr>
            <a:spLocks noGrp="1"/>
          </p:cNvSpPr>
          <p:nvPr>
            <p:ph type="sldNum" sz="quarter" idx="12"/>
          </p:nvPr>
        </p:nvSpPr>
        <p:spPr/>
        <p:txBody>
          <a:bodyPr/>
          <a:lstStyle/>
          <a:p>
            <a:fld id="{48F51DB1-B754-4039-BC91-946AEF69FEDB}" type="slidenum">
              <a:rPr lang="ru-RU" smtClean="0"/>
              <a:t>8</a:t>
            </a:fld>
            <a:endParaRPr lang="ru-RU"/>
          </a:p>
        </p:txBody>
      </p:sp>
    </p:spTree>
    <p:extLst>
      <p:ext uri="{BB962C8B-B14F-4D97-AF65-F5344CB8AC3E}">
        <p14:creationId xmlns:p14="http://schemas.microsoft.com/office/powerpoint/2010/main" val="9737598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D898E13-CDBD-448E-A41C-6370AA71C231}"/>
              </a:ext>
            </a:extLst>
          </p:cNvPr>
          <p:cNvSpPr>
            <a:spLocks noGrp="1"/>
          </p:cNvSpPr>
          <p:nvPr>
            <p:ph type="title"/>
          </p:nvPr>
        </p:nvSpPr>
        <p:spPr>
          <a:xfrm>
            <a:off x="1014216" y="289817"/>
            <a:ext cx="10515600" cy="800287"/>
          </a:xfrm>
        </p:spPr>
        <p:txBody>
          <a:bodyPr>
            <a:noAutofit/>
          </a:bodyPr>
          <a:lstStyle/>
          <a:p>
            <a:pPr>
              <a:lnSpc>
                <a:spcPct val="100000"/>
              </a:lnSpc>
              <a:spcBef>
                <a:spcPts val="0"/>
              </a:spcBef>
            </a:pPr>
            <a:r>
              <a:rPr lang="ru-RU" sz="2400" b="1" dirty="0">
                <a:solidFill>
                  <a:srgbClr val="7030A0"/>
                </a:solidFill>
              </a:rPr>
              <a:t>Оценка эффективности обучения нейронной сети.</a:t>
            </a:r>
            <a:br>
              <a:rPr lang="ru-RU" sz="2000" dirty="0"/>
            </a:br>
            <a:endParaRPr lang="ru-RU" sz="2000" dirty="0">
              <a:solidFill>
                <a:srgbClr val="7030A0"/>
              </a:solidFill>
            </a:endParaRPr>
          </a:p>
        </p:txBody>
      </p:sp>
      <p:sp>
        <p:nvSpPr>
          <p:cNvPr id="5" name="Номер слайда 4">
            <a:extLst>
              <a:ext uri="{FF2B5EF4-FFF2-40B4-BE49-F238E27FC236}">
                <a16:creationId xmlns:a16="http://schemas.microsoft.com/office/drawing/2014/main" id="{F992C97A-470F-41FE-BCEA-E2CF21A64267}"/>
              </a:ext>
            </a:extLst>
          </p:cNvPr>
          <p:cNvSpPr>
            <a:spLocks noGrp="1"/>
          </p:cNvSpPr>
          <p:nvPr>
            <p:ph type="sldNum" sz="quarter" idx="12"/>
          </p:nvPr>
        </p:nvSpPr>
        <p:spPr/>
        <p:txBody>
          <a:bodyPr/>
          <a:lstStyle/>
          <a:p>
            <a:fld id="{48F51DB1-B754-4039-BC91-946AEF69FEDB}" type="slidenum">
              <a:rPr lang="ru-RU" smtClean="0"/>
              <a:t>9</a:t>
            </a:fld>
            <a:endParaRPr lang="ru-RU" dirty="0"/>
          </a:p>
        </p:txBody>
      </p:sp>
      <p:grpSp>
        <p:nvGrpSpPr>
          <p:cNvPr id="6" name="Группа 5">
            <a:extLst>
              <a:ext uri="{FF2B5EF4-FFF2-40B4-BE49-F238E27FC236}">
                <a16:creationId xmlns:a16="http://schemas.microsoft.com/office/drawing/2014/main" id="{5B445F06-8AA1-474E-B888-9EEE3928F7DA}"/>
              </a:ext>
            </a:extLst>
          </p:cNvPr>
          <p:cNvGrpSpPr/>
          <p:nvPr/>
        </p:nvGrpSpPr>
        <p:grpSpPr>
          <a:xfrm>
            <a:off x="0" y="0"/>
            <a:ext cx="942109" cy="6858000"/>
            <a:chOff x="0" y="0"/>
            <a:chExt cx="942109" cy="6858000"/>
          </a:xfrm>
        </p:grpSpPr>
        <p:pic>
          <p:nvPicPr>
            <p:cNvPr id="7" name="Рисунок 6">
              <a:extLst>
                <a:ext uri="{FF2B5EF4-FFF2-40B4-BE49-F238E27FC236}">
                  <a16:creationId xmlns:a16="http://schemas.microsoft.com/office/drawing/2014/main" id="{938AFB02-D0C5-4DA0-ABFE-B642CB875D41}"/>
                </a:ext>
              </a:extLst>
            </p:cNvPr>
            <p:cNvPicPr>
              <a:picLocks noChangeAspect="1"/>
            </p:cNvPicPr>
            <p:nvPr/>
          </p:nvPicPr>
          <p:blipFill rotWithShape="1">
            <a:blip r:embed="rId2">
              <a:extLst>
                <a:ext uri="{28A0092B-C50C-407E-A947-70E740481C1C}">
                  <a14:useLocalDpi xmlns:a14="http://schemas.microsoft.com/office/drawing/2010/main" val="0"/>
                </a:ext>
              </a:extLst>
            </a:blip>
            <a:srcRect l="24891" r="64105"/>
            <a:stretch/>
          </p:blipFill>
          <p:spPr>
            <a:xfrm>
              <a:off x="0" y="0"/>
              <a:ext cx="933720" cy="6858000"/>
            </a:xfrm>
            <a:prstGeom prst="rect">
              <a:avLst/>
            </a:prstGeom>
          </p:spPr>
        </p:pic>
        <p:cxnSp>
          <p:nvCxnSpPr>
            <p:cNvPr id="8" name="Прямая соединительная линия 7">
              <a:extLst>
                <a:ext uri="{FF2B5EF4-FFF2-40B4-BE49-F238E27FC236}">
                  <a16:creationId xmlns:a16="http://schemas.microsoft.com/office/drawing/2014/main" id="{9C50B468-FAC6-4D24-85DF-9A9A69163061}"/>
                </a:ext>
              </a:extLst>
            </p:cNvPr>
            <p:cNvCxnSpPr/>
            <p:nvPr/>
          </p:nvCxnSpPr>
          <p:spPr>
            <a:xfrm>
              <a:off x="942109" y="0"/>
              <a:ext cx="0" cy="6858000"/>
            </a:xfrm>
            <a:prstGeom prst="line">
              <a:avLst/>
            </a:prstGeom>
          </p:spPr>
          <p:style>
            <a:lnRef idx="1">
              <a:schemeClr val="dk1"/>
            </a:lnRef>
            <a:fillRef idx="0">
              <a:schemeClr val="dk1"/>
            </a:fillRef>
            <a:effectRef idx="0">
              <a:schemeClr val="dk1"/>
            </a:effectRef>
            <a:fontRef idx="minor">
              <a:schemeClr val="tx1"/>
            </a:fontRef>
          </p:style>
        </p:cxnSp>
      </p:grpSp>
      <p:sp>
        <p:nvSpPr>
          <p:cNvPr id="11" name="Объект 2">
            <a:extLst>
              <a:ext uri="{FF2B5EF4-FFF2-40B4-BE49-F238E27FC236}">
                <a16:creationId xmlns:a16="http://schemas.microsoft.com/office/drawing/2014/main" id="{F850EB85-1F04-48AA-8628-E499CABFC702}"/>
              </a:ext>
            </a:extLst>
          </p:cNvPr>
          <p:cNvSpPr txBox="1">
            <a:spLocks/>
          </p:cNvSpPr>
          <p:nvPr/>
        </p:nvSpPr>
        <p:spPr>
          <a:xfrm>
            <a:off x="1355060" y="5275089"/>
            <a:ext cx="5385319" cy="51307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ru-RU" sz="1800" dirty="0"/>
              <a:t>Сравнение оценки точности распознавания экспертами и нейросетью (версия 1)</a:t>
            </a:r>
            <a:endParaRPr lang="ru-RU" sz="1100" b="1" dirty="0">
              <a:solidFill>
                <a:srgbClr val="7030A0"/>
              </a:solidFill>
            </a:endParaRPr>
          </a:p>
        </p:txBody>
      </p:sp>
      <p:pic>
        <p:nvPicPr>
          <p:cNvPr id="12" name="Рисунок 11">
            <a:extLst>
              <a:ext uri="{FF2B5EF4-FFF2-40B4-BE49-F238E27FC236}">
                <a16:creationId xmlns:a16="http://schemas.microsoft.com/office/drawing/2014/main" id="{1D2DF6A0-2A97-49A2-B7FE-7DB65D345D0A}"/>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355060" y="1683913"/>
            <a:ext cx="4572635" cy="3396802"/>
          </a:xfrm>
          <a:prstGeom prst="rect">
            <a:avLst/>
          </a:prstGeom>
          <a:noFill/>
        </p:spPr>
      </p:pic>
      <p:sp>
        <p:nvSpPr>
          <p:cNvPr id="14" name="Объект 2">
            <a:extLst>
              <a:ext uri="{FF2B5EF4-FFF2-40B4-BE49-F238E27FC236}">
                <a16:creationId xmlns:a16="http://schemas.microsoft.com/office/drawing/2014/main" id="{929CC73C-D927-4299-914F-0B33D792AB1B}"/>
              </a:ext>
            </a:extLst>
          </p:cNvPr>
          <p:cNvSpPr txBox="1">
            <a:spLocks/>
          </p:cNvSpPr>
          <p:nvPr/>
        </p:nvSpPr>
        <p:spPr>
          <a:xfrm>
            <a:off x="6852629" y="5295597"/>
            <a:ext cx="5385319" cy="51307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ru-RU" sz="1800" dirty="0"/>
              <a:t>Сравнение оценки точности распознавания экспертами и нейросетью (версия 3)</a:t>
            </a:r>
            <a:endParaRPr lang="ru-RU" sz="1100" b="1" dirty="0">
              <a:solidFill>
                <a:srgbClr val="7030A0"/>
              </a:solidFill>
            </a:endParaRPr>
          </a:p>
          <a:p>
            <a:pPr marL="0" indent="0">
              <a:buNone/>
            </a:pPr>
            <a:r>
              <a:rPr lang="ru-RU" sz="1800" dirty="0"/>
              <a:t>Отсутствие ошибок в определении классов третьей версии модели нейросети</a:t>
            </a:r>
            <a:endParaRPr lang="ru-RU" sz="900" b="1" dirty="0">
              <a:solidFill>
                <a:srgbClr val="7030A0"/>
              </a:solidFill>
            </a:endParaRPr>
          </a:p>
        </p:txBody>
      </p:sp>
      <p:graphicFrame>
        <p:nvGraphicFramePr>
          <p:cNvPr id="15" name="Диаграмма 14">
            <a:extLst>
              <a:ext uri="{FF2B5EF4-FFF2-40B4-BE49-F238E27FC236}">
                <a16:creationId xmlns:a16="http://schemas.microsoft.com/office/drawing/2014/main" id="{621266DF-25A0-49EB-9992-69ABC6D89592}"/>
              </a:ext>
            </a:extLst>
          </p:cNvPr>
          <p:cNvGraphicFramePr/>
          <p:nvPr>
            <p:extLst>
              <p:ext uri="{D42A27DB-BD31-4B8C-83A1-F6EECF244321}">
                <p14:modId xmlns:p14="http://schemas.microsoft.com/office/powerpoint/2010/main" val="2471876415"/>
              </p:ext>
            </p:extLst>
          </p:nvPr>
        </p:nvGraphicFramePr>
        <p:xfrm>
          <a:off x="6903076" y="1542558"/>
          <a:ext cx="5057407" cy="3344974"/>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398539966"/>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TM02474572[[fn=Медицинский шаблон оформления]]</Template>
  <TotalTime>748</TotalTime>
  <Words>2011</Words>
  <Application>Microsoft Office PowerPoint</Application>
  <PresentationFormat>Широкоэкранный</PresentationFormat>
  <Paragraphs>218</Paragraphs>
  <Slides>24</Slides>
  <Notes>0</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24</vt:i4>
      </vt:variant>
    </vt:vector>
  </HeadingPairs>
  <TitlesOfParts>
    <vt:vector size="32" baseType="lpstr">
      <vt:lpstr>Arial</vt:lpstr>
      <vt:lpstr>Calibri</vt:lpstr>
      <vt:lpstr>Calibri Light</vt:lpstr>
      <vt:lpstr>Cambria Math</vt:lpstr>
      <vt:lpstr>Symbol</vt:lpstr>
      <vt:lpstr>Times New Roman</vt:lpstr>
      <vt:lpstr>Wingdings</vt:lpstr>
      <vt:lpstr>Тема Office</vt:lpstr>
      <vt:lpstr>Презентация PowerPoint</vt:lpstr>
      <vt:lpstr>Актуальность темы исследований</vt:lpstr>
      <vt:lpstr>Задачи исследования:</vt:lpstr>
      <vt:lpstr>Изучение и анализ опыта применения систем компьютерного зрения в медицине.</vt:lpstr>
      <vt:lpstr>2. Исследование и оценка эффективности инструментов компьютерного зрения для распознавания и детектирования объектов на изображениях компьютерной томографии и выбор наиболее подходящей архитектуры нейросети.</vt:lpstr>
      <vt:lpstr>3. Разработка методики подготовки датасета, создание датасета, обучения нейросети, оценка эффективности обучения нейронной сети. </vt:lpstr>
      <vt:lpstr>Обучение СНС, модель 1</vt:lpstr>
      <vt:lpstr>Обучение СНС, модель 3</vt:lpstr>
      <vt:lpstr>Оценка эффективности обучения нейронной сети. </vt:lpstr>
      <vt:lpstr>4. Разработка алгоритма и математических моделей оценки точности и достоверности результатов детектирования объектов.</vt:lpstr>
      <vt:lpstr>4. Разработка алгоритма и математических моделей оценки точности и достоверности результатов детектирования объектов.</vt:lpstr>
      <vt:lpstr>Модель оценки достоверности объекта</vt:lpstr>
      <vt:lpstr>Модель оценки правдоподобия объекта</vt:lpstr>
      <vt:lpstr>Модель нечеткой оценки правдоподобия </vt:lpstr>
      <vt:lpstr>Система поддержки принятия врачебных решений в хирургии и урологии с использованием технологий компьютерного зрения</vt:lpstr>
      <vt:lpstr>Полученные изображения по результатам КТ (модуль автоматизации процесса первичной обработки результатов компьютерной томографии и создания набора изображений)</vt:lpstr>
      <vt:lpstr>Изображения после детектирования нейросетью (модуль детектирования объектов )</vt:lpstr>
      <vt:lpstr>Просмотр объектов (модуль анализа результатов детектирования объектов на медицинских изображениях, расчета параметров объектов)</vt:lpstr>
      <vt:lpstr>Визуализация объектов (модуль по 3D – визуализации объектов )</vt:lpstr>
      <vt:lpstr>Рекомендации (модуль поддержки принятия решения)</vt:lpstr>
      <vt:lpstr>Результаты</vt:lpstr>
      <vt:lpstr>Научная новизна</vt:lpstr>
      <vt:lpstr>РИДы</vt:lpstr>
      <vt:lpstr>Публикации по теме исследований</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ФГАОУ ВО «Крымский федеральный университет имени В.И. Вернадского»</dc:title>
  <dc:creator>Andrei Rudenko</dc:creator>
  <cp:lastModifiedBy>User</cp:lastModifiedBy>
  <cp:revision>65</cp:revision>
  <dcterms:created xsi:type="dcterms:W3CDTF">2023-05-20T06:02:12Z</dcterms:created>
  <dcterms:modified xsi:type="dcterms:W3CDTF">2023-05-22T08:14:13Z</dcterms:modified>
</cp:coreProperties>
</file>